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84" r:id="rId4"/>
    <p:sldId id="309" r:id="rId5"/>
    <p:sldId id="310" r:id="rId6"/>
    <p:sldId id="259" r:id="rId7"/>
    <p:sldId id="285" r:id="rId8"/>
    <p:sldId id="298" r:id="rId9"/>
    <p:sldId id="308" r:id="rId10"/>
    <p:sldId id="299" r:id="rId11"/>
    <p:sldId id="311" r:id="rId12"/>
    <p:sldId id="301" r:id="rId13"/>
    <p:sldId id="302" r:id="rId14"/>
    <p:sldId id="286" r:id="rId15"/>
    <p:sldId id="312" r:id="rId16"/>
    <p:sldId id="287" r:id="rId17"/>
    <p:sldId id="305" r:id="rId18"/>
    <p:sldId id="295" r:id="rId19"/>
    <p:sldId id="307" r:id="rId20"/>
    <p:sldId id="300" r:id="rId21"/>
    <p:sldId id="294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B9CA"/>
    <a:srgbClr val="FFD966"/>
    <a:srgbClr val="29B9A6"/>
    <a:srgbClr val="F47264"/>
    <a:srgbClr val="F8D35E"/>
    <a:srgbClr val="84CBC5"/>
    <a:srgbClr val="144C74"/>
    <a:srgbClr val="1B6AA3"/>
    <a:srgbClr val="FFC20F"/>
    <a:srgbClr val="145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9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45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0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39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02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74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03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54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07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86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83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57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3DD89-DA72-4956-8961-85B6562EBFBE}" type="datetimeFigureOut">
              <a:rPr lang="zh-CN" altLang="en-US" smtClean="0"/>
              <a:t>2018/12/27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C8F1E-C324-4ECD-9D66-17513A2AE6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13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baidu.com/link?url=Kawel1uf4MlliLf1zk5CL1Ccu7UCk7W3TCDXXRMcguahP6dDBoEELy3B1SNZsFrSScxCjUl-xIppx2csBMVCj2nuBjXykm54wJJCnj4NLa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 rot="12600000">
            <a:off x="2066076" y="3131754"/>
            <a:ext cx="3440323" cy="2965796"/>
          </a:xfrm>
          <a:prstGeom prst="triangle">
            <a:avLst/>
          </a:prstGeom>
          <a:noFill/>
          <a:ln w="19050">
            <a:solidFill>
              <a:srgbClr val="FFC2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966759">
            <a:off x="4128595" y="-355492"/>
            <a:ext cx="6338769" cy="5464456"/>
          </a:xfrm>
          <a:prstGeom prst="triangle">
            <a:avLst/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3945919">
            <a:off x="10303310" y="4034318"/>
            <a:ext cx="391729" cy="337697"/>
          </a:xfrm>
          <a:prstGeom prst="triangle">
            <a:avLst/>
          </a:prstGeom>
          <a:solidFill>
            <a:srgbClr val="FFC2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21" name="等腰三角形 20"/>
          <p:cNvSpPr/>
          <p:nvPr/>
        </p:nvSpPr>
        <p:spPr>
          <a:xfrm rot="8598772">
            <a:off x="10372801" y="5007513"/>
            <a:ext cx="266912" cy="230096"/>
          </a:xfrm>
          <a:prstGeom prst="triangle">
            <a:avLst/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sp>
        <p:nvSpPr>
          <p:cNvPr id="22" name="等腰三角形 21"/>
          <p:cNvSpPr/>
          <p:nvPr/>
        </p:nvSpPr>
        <p:spPr>
          <a:xfrm rot="8598772">
            <a:off x="10879854" y="4946293"/>
            <a:ext cx="266912" cy="230096"/>
          </a:xfrm>
          <a:prstGeom prst="triangle">
            <a:avLst/>
          </a:prstGeom>
          <a:solidFill>
            <a:srgbClr val="FFC2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20F"/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 rot="7938589">
            <a:off x="9932817" y="4575168"/>
            <a:ext cx="1368693" cy="1257291"/>
            <a:chOff x="1145739" y="762009"/>
            <a:chExt cx="1001675" cy="920146"/>
          </a:xfrm>
        </p:grpSpPr>
        <p:sp>
          <p:nvSpPr>
            <p:cNvPr id="48" name="等腰三角形 47"/>
            <p:cNvSpPr/>
            <p:nvPr/>
          </p:nvSpPr>
          <p:spPr>
            <a:xfrm rot="1020767">
              <a:off x="1286833" y="792672"/>
              <a:ext cx="860581" cy="741879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 rot="18818926">
              <a:off x="1145739" y="136078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18818926">
              <a:off x="1787028" y="762009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18818926">
              <a:off x="1971488" y="159810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 rot="13953573">
            <a:off x="3028233" y="2846994"/>
            <a:ext cx="848663" cy="779588"/>
            <a:chOff x="1145739" y="762009"/>
            <a:chExt cx="1001675" cy="920146"/>
          </a:xfrm>
        </p:grpSpPr>
        <p:sp>
          <p:nvSpPr>
            <p:cNvPr id="35" name="等腰三角形 34"/>
            <p:cNvSpPr/>
            <p:nvPr/>
          </p:nvSpPr>
          <p:spPr>
            <a:xfrm rot="1020767">
              <a:off x="1286833" y="792672"/>
              <a:ext cx="860581" cy="741879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rot="18818926">
              <a:off x="1145739" y="136078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 rot="18818926">
              <a:off x="1787028" y="762009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18818926">
              <a:off x="1971488" y="1598106"/>
              <a:ext cx="84049" cy="84049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459621" y="2069382"/>
            <a:ext cx="3309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安卓账本</a:t>
            </a:r>
            <a:r>
              <a:rPr lang="en-US" altLang="zh-CN" sz="4000" dirty="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App:</a:t>
            </a:r>
            <a:endParaRPr lang="zh-CN" altLang="en-US" sz="4000" dirty="0">
              <a:solidFill>
                <a:schemeClr val="bg1"/>
              </a:solidFill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47136" y="2544842"/>
            <a:ext cx="5857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err="1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KeepUrFund</a:t>
            </a:r>
            <a:endParaRPr lang="en-US" altLang="zh-CN" sz="7200" dirty="0">
              <a:solidFill>
                <a:schemeClr val="bg1"/>
              </a:solidFill>
              <a:latin typeface="迷你简汉真广标" panose="02010609000101010101" pitchFamily="49" charset="-122"/>
              <a:ea typeface="迷你简汉真广标" panose="02010609000101010101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912737" y="565770"/>
            <a:ext cx="3097450" cy="2152130"/>
            <a:chOff x="912737" y="565770"/>
            <a:chExt cx="3097450" cy="2152130"/>
          </a:xfrm>
        </p:grpSpPr>
        <p:sp>
          <p:nvSpPr>
            <p:cNvPr id="17" name="等腰三角形 16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19" name="等腰三角形 18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76" name="等腰三角形 75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8" name="等腰三角形 77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sp>
        <p:nvSpPr>
          <p:cNvPr id="11" name="文本框 10"/>
          <p:cNvSpPr txBox="1"/>
          <p:nvPr/>
        </p:nvSpPr>
        <p:spPr>
          <a:xfrm>
            <a:off x="5055036" y="3494568"/>
            <a:ext cx="399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rPr>
              <a:t>期末汇报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E5DDDA8-DA83-4429-8770-C0AD453C8176}"/>
              </a:ext>
            </a:extLst>
          </p:cNvPr>
          <p:cNvSpPr txBox="1"/>
          <p:nvPr/>
        </p:nvSpPr>
        <p:spPr>
          <a:xfrm>
            <a:off x="354563" y="4140899"/>
            <a:ext cx="2600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小组成员：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Leader: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胡庆宇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黎浩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香文鑫</a:t>
            </a:r>
          </a:p>
        </p:txBody>
      </p:sp>
    </p:spTree>
    <p:extLst>
      <p:ext uri="{BB962C8B-B14F-4D97-AF65-F5344CB8AC3E}">
        <p14:creationId xmlns:p14="http://schemas.microsoft.com/office/powerpoint/2010/main" val="223350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7118"/>
            <a:ext cx="3060355" cy="520091"/>
            <a:chOff x="-12700" y="587118"/>
            <a:chExt cx="3060355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739330" y="600941"/>
              <a:ext cx="2308325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UI</a:t>
              </a:r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设计（</a:t>
              </a:r>
              <a:r>
                <a:rPr lang="en-US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Rectangle 1"/>
          <p:cNvSpPr/>
          <p:nvPr/>
        </p:nvSpPr>
        <p:spPr>
          <a:xfrm>
            <a:off x="-9148" y="3576918"/>
            <a:ext cx="12201147" cy="3281082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文本框 35"/>
          <p:cNvSpPr txBox="1"/>
          <p:nvPr/>
        </p:nvSpPr>
        <p:spPr>
          <a:xfrm>
            <a:off x="4444219" y="1971564"/>
            <a:ext cx="5157066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viewpager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控件实现横向滚动效果；每一个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pager_item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item_tb_type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读取数据</a:t>
            </a:r>
          </a:p>
        </p:txBody>
      </p:sp>
      <p:cxnSp>
        <p:nvCxnSpPr>
          <p:cNvPr id="44" name="Straight Connector 32"/>
          <p:cNvCxnSpPr>
            <a:cxnSpLocks/>
          </p:cNvCxnSpPr>
          <p:nvPr/>
        </p:nvCxnSpPr>
        <p:spPr>
          <a:xfrm>
            <a:off x="4521580" y="1409438"/>
            <a:ext cx="3079370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屏幕截图&#10;&#10;自动生成的说明">
            <a:extLst>
              <a:ext uri="{FF2B5EF4-FFF2-40B4-BE49-F238E27FC236}">
                <a16:creationId xmlns:a16="http://schemas.microsoft.com/office/drawing/2014/main" id="{F30A6469-3AFA-4405-AD1F-711671B726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30" y="1261380"/>
            <a:ext cx="2810069" cy="4995679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1F1C8D9D-EDD3-4476-A2C1-0E0C2A771187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384065" y="2300693"/>
            <a:ext cx="1060154" cy="38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9285D98-6FC3-44EB-97ED-41E778618A60}"/>
              </a:ext>
            </a:extLst>
          </p:cNvPr>
          <p:cNvSpPr txBox="1"/>
          <p:nvPr/>
        </p:nvSpPr>
        <p:spPr>
          <a:xfrm>
            <a:off x="4297877" y="2972147"/>
            <a:ext cx="5157066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使用第三方插件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TimePickers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pic>
        <p:nvPicPr>
          <p:cNvPr id="11" name="图片 10" descr="图片包含 屏幕截图, 天空&#10;&#10;自动生成的说明">
            <a:extLst>
              <a:ext uri="{FF2B5EF4-FFF2-40B4-BE49-F238E27FC236}">
                <a16:creationId xmlns:a16="http://schemas.microsoft.com/office/drawing/2014/main" id="{41806497-D1CF-41A0-B1B3-1D03CA5BCD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936" y="1260886"/>
            <a:ext cx="3014904" cy="5359829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7BAF9769-BEC3-46DF-BF68-5136BE60665B}"/>
              </a:ext>
            </a:extLst>
          </p:cNvPr>
          <p:cNvCxnSpPr>
            <a:stCxn id="10" idx="1"/>
          </p:cNvCxnSpPr>
          <p:nvPr/>
        </p:nvCxnSpPr>
        <p:spPr>
          <a:xfrm flipH="1">
            <a:off x="2144364" y="3153543"/>
            <a:ext cx="2153513" cy="1096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47E68E1-D710-435C-8EE4-2DCE66EC3709}"/>
              </a:ext>
            </a:extLst>
          </p:cNvPr>
          <p:cNvCxnSpPr>
            <a:stCxn id="10" idx="2"/>
          </p:cNvCxnSpPr>
          <p:nvPr/>
        </p:nvCxnSpPr>
        <p:spPr>
          <a:xfrm>
            <a:off x="6876410" y="3334939"/>
            <a:ext cx="2403057" cy="188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6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7118"/>
            <a:ext cx="3060355" cy="520091"/>
            <a:chOff x="-12700" y="587118"/>
            <a:chExt cx="3060355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739330" y="600941"/>
              <a:ext cx="2308325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UI</a:t>
              </a:r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设计（</a:t>
              </a:r>
              <a:r>
                <a:rPr lang="en-US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Rectangle 1"/>
          <p:cNvSpPr/>
          <p:nvPr/>
        </p:nvSpPr>
        <p:spPr>
          <a:xfrm>
            <a:off x="-9148" y="3576918"/>
            <a:ext cx="12201147" cy="3281082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文本框 35"/>
          <p:cNvSpPr txBox="1"/>
          <p:nvPr/>
        </p:nvSpPr>
        <p:spPr>
          <a:xfrm>
            <a:off x="3611999" y="1801855"/>
            <a:ext cx="2165305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RecyclerView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控件实现滚动效果</a:t>
            </a:r>
          </a:p>
        </p:txBody>
      </p:sp>
      <p:cxnSp>
        <p:nvCxnSpPr>
          <p:cNvPr id="44" name="Straight Connector 32"/>
          <p:cNvCxnSpPr>
            <a:cxnSpLocks/>
          </p:cNvCxnSpPr>
          <p:nvPr/>
        </p:nvCxnSpPr>
        <p:spPr>
          <a:xfrm>
            <a:off x="3611999" y="1343307"/>
            <a:ext cx="2096934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图片包含 屏幕截图&#10;&#10;自动生成的说明">
            <a:extLst>
              <a:ext uri="{FF2B5EF4-FFF2-40B4-BE49-F238E27FC236}">
                <a16:creationId xmlns:a16="http://schemas.microsoft.com/office/drawing/2014/main" id="{A7F1C638-2E52-4B99-961F-023EAD119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3" y="1315615"/>
            <a:ext cx="2528379" cy="4494895"/>
          </a:xfrm>
          <a:prstGeom prst="rect">
            <a:avLst/>
          </a:prstGeom>
        </p:spPr>
      </p:pic>
      <p:pic>
        <p:nvPicPr>
          <p:cNvPr id="17" name="图片 16" descr="图片包含 屏幕截图&#10;&#10;自动生成的说明">
            <a:extLst>
              <a:ext uri="{FF2B5EF4-FFF2-40B4-BE49-F238E27FC236}">
                <a16:creationId xmlns:a16="http://schemas.microsoft.com/office/drawing/2014/main" id="{D76CC201-D548-472F-B3CD-E238D445DD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509" y="1305727"/>
            <a:ext cx="2533248" cy="450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7118"/>
            <a:ext cx="3060355" cy="520091"/>
            <a:chOff x="-12700" y="587118"/>
            <a:chExt cx="3060355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739330" y="600941"/>
              <a:ext cx="2308325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UI</a:t>
              </a:r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设计（</a:t>
              </a:r>
              <a:r>
                <a:rPr lang="en-US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Rectangle 1"/>
          <p:cNvSpPr/>
          <p:nvPr/>
        </p:nvSpPr>
        <p:spPr>
          <a:xfrm>
            <a:off x="-9148" y="3576918"/>
            <a:ext cx="12201147" cy="3281082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文本框 35"/>
          <p:cNvSpPr txBox="1"/>
          <p:nvPr/>
        </p:nvSpPr>
        <p:spPr>
          <a:xfrm>
            <a:off x="2990299" y="1945897"/>
            <a:ext cx="1857690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SwipeMenuView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实现左滑效果；</a:t>
            </a:r>
          </a:p>
        </p:txBody>
      </p:sp>
      <p:cxnSp>
        <p:nvCxnSpPr>
          <p:cNvPr id="44" name="Straight Connector 32"/>
          <p:cNvCxnSpPr/>
          <p:nvPr/>
        </p:nvCxnSpPr>
        <p:spPr>
          <a:xfrm>
            <a:off x="3047655" y="1685412"/>
            <a:ext cx="1569845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图片包含 屏幕截图&#10;&#10;自动生成的说明">
            <a:extLst>
              <a:ext uri="{FF2B5EF4-FFF2-40B4-BE49-F238E27FC236}">
                <a16:creationId xmlns:a16="http://schemas.microsoft.com/office/drawing/2014/main" id="{4A1A601B-EA0B-477F-92CD-6DDDE851D8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04" y="1660681"/>
            <a:ext cx="2265111" cy="4026864"/>
          </a:xfrm>
          <a:prstGeom prst="rect">
            <a:avLst/>
          </a:prstGeom>
        </p:spPr>
      </p:pic>
      <p:pic>
        <p:nvPicPr>
          <p:cNvPr id="11" name="图片 10" descr="图片包含 屏幕截图&#10;&#10;自动生成的说明">
            <a:extLst>
              <a:ext uri="{FF2B5EF4-FFF2-40B4-BE49-F238E27FC236}">
                <a16:creationId xmlns:a16="http://schemas.microsoft.com/office/drawing/2014/main" id="{63D209FE-A431-40BF-A9E4-5504E1985F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 t="39203" r="7230" b="35493"/>
          <a:stretch/>
        </p:blipFill>
        <p:spPr>
          <a:xfrm>
            <a:off x="3276104" y="3645651"/>
            <a:ext cx="1946988" cy="10189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F126344-E42B-4F92-8B12-6BE0B2EB2071}"/>
              </a:ext>
            </a:extLst>
          </p:cNvPr>
          <p:cNvSpPr txBox="1"/>
          <p:nvPr/>
        </p:nvSpPr>
        <p:spPr>
          <a:xfrm>
            <a:off x="3211943" y="2920267"/>
            <a:ext cx="4360779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单击，用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Dialog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显示详细信息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AA9271BE-AE73-4384-8BE9-3D17089841F0}"/>
              </a:ext>
            </a:extLst>
          </p:cNvPr>
          <p:cNvCxnSpPr>
            <a:stCxn id="12" idx="1"/>
          </p:cNvCxnSpPr>
          <p:nvPr/>
        </p:nvCxnSpPr>
        <p:spPr>
          <a:xfrm flipH="1">
            <a:off x="2388637" y="3101663"/>
            <a:ext cx="823306" cy="74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 descr="图片包含 屏幕截图&#10;&#10;自动生成的说明">
            <a:extLst>
              <a:ext uri="{FF2B5EF4-FFF2-40B4-BE49-F238E27FC236}">
                <a16:creationId xmlns:a16="http://schemas.microsoft.com/office/drawing/2014/main" id="{F12FE4DC-B192-4B7D-BF31-602E98898A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489" y="1529921"/>
            <a:ext cx="2528373" cy="449488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15017CD-63C6-4767-85DB-E50B670520FF}"/>
              </a:ext>
            </a:extLst>
          </p:cNvPr>
          <p:cNvSpPr txBox="1"/>
          <p:nvPr/>
        </p:nvSpPr>
        <p:spPr>
          <a:xfrm>
            <a:off x="6419812" y="2076558"/>
            <a:ext cx="2412279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SwipeRefreshlayout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下拉刷新</a:t>
            </a:r>
          </a:p>
        </p:txBody>
      </p: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4E9E22D5-23AD-4B89-ACE4-C31B23571C0B}"/>
              </a:ext>
            </a:extLst>
          </p:cNvPr>
          <p:cNvCxnSpPr>
            <a:cxnSpLocks/>
          </p:cNvCxnSpPr>
          <p:nvPr/>
        </p:nvCxnSpPr>
        <p:spPr>
          <a:xfrm>
            <a:off x="6419812" y="1529921"/>
            <a:ext cx="2197208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4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6" grpId="0"/>
      <p:bldP spid="12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7118"/>
            <a:ext cx="3060355" cy="520091"/>
            <a:chOff x="-12700" y="587118"/>
            <a:chExt cx="3060355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739330" y="600941"/>
              <a:ext cx="2308325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UI</a:t>
              </a:r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设计（</a:t>
              </a:r>
              <a:r>
                <a:rPr lang="en-US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Rectangle 1"/>
          <p:cNvSpPr/>
          <p:nvPr/>
        </p:nvSpPr>
        <p:spPr>
          <a:xfrm>
            <a:off x="-9148" y="3576918"/>
            <a:ext cx="12201147" cy="3281082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文本框 35"/>
          <p:cNvSpPr txBox="1"/>
          <p:nvPr/>
        </p:nvSpPr>
        <p:spPr>
          <a:xfrm>
            <a:off x="3796132" y="1696023"/>
            <a:ext cx="4977754" cy="1359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使用开源库</a:t>
            </a:r>
            <a:r>
              <a:rPr lang="en-US" altLang="zh-CN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MPAndroidChart</a:t>
            </a:r>
            <a:r>
              <a:rPr lang="zh-CN" altLang="en-US" dirty="0">
                <a:solidFill>
                  <a:schemeClr val="bg1"/>
                </a:solidFill>
              </a:rPr>
              <a:t>从数据库中读取数据，并绘制成图表；点击图表可以切换图表、读取不同分类收入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支出明细排行榜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Straight Connector 32"/>
          <p:cNvCxnSpPr/>
          <p:nvPr/>
        </p:nvCxnSpPr>
        <p:spPr>
          <a:xfrm>
            <a:off x="3892064" y="1184987"/>
            <a:ext cx="1569845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图片包含 屏幕截图&#10;&#10;自动生成的说明">
            <a:extLst>
              <a:ext uri="{FF2B5EF4-FFF2-40B4-BE49-F238E27FC236}">
                <a16:creationId xmlns:a16="http://schemas.microsoft.com/office/drawing/2014/main" id="{807383F6-90F7-4B49-AEFD-42A3BEAA1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95" y="1184987"/>
            <a:ext cx="2608594" cy="5482879"/>
          </a:xfrm>
          <a:prstGeom prst="rect">
            <a:avLst/>
          </a:prstGeom>
        </p:spPr>
      </p:pic>
      <p:pic>
        <p:nvPicPr>
          <p:cNvPr id="3" name="图片 2" descr="图片包含 屏幕截图&#10;&#10;自动生成的说明">
            <a:extLst>
              <a:ext uri="{FF2B5EF4-FFF2-40B4-BE49-F238E27FC236}">
                <a16:creationId xmlns:a16="http://schemas.microsoft.com/office/drawing/2014/main" id="{DEF21FC6-1E60-47AC-9098-5219181E3F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13" y="1107209"/>
            <a:ext cx="3084119" cy="548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644488" y="508609"/>
            <a:ext cx="3103414" cy="67710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669596" y="1185717"/>
            <a:ext cx="50531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/>
          <p:cNvSpPr txBox="1">
            <a:spLocks/>
          </p:cNvSpPr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500" dirty="0">
                <a:solidFill>
                  <a:srgbClr val="29B9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29B9A6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76522"/>
            <a:ext cx="3887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测试情况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2371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Part Three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29B9A6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77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7118"/>
            <a:ext cx="3134092" cy="520091"/>
            <a:chOff x="-12700" y="587118"/>
            <a:chExt cx="3134092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665591" y="600941"/>
              <a:ext cx="2455801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en-US" altLang="zh-CN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App</a:t>
              </a:r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测试情况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Rectangle 1"/>
          <p:cNvSpPr/>
          <p:nvPr/>
        </p:nvSpPr>
        <p:spPr>
          <a:xfrm>
            <a:off x="-9148" y="3576918"/>
            <a:ext cx="12201147" cy="3281082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 descr="图片包含 屏幕截图&#10;&#10;自动生成的说明">
            <a:extLst>
              <a:ext uri="{FF2B5EF4-FFF2-40B4-BE49-F238E27FC236}">
                <a16:creationId xmlns:a16="http://schemas.microsoft.com/office/drawing/2014/main" id="{034F959C-3E20-4572-9050-3ABF7A4E96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868" y="1367283"/>
            <a:ext cx="2501392" cy="4446920"/>
          </a:xfrm>
          <a:prstGeom prst="rect">
            <a:avLst/>
          </a:prstGeom>
        </p:spPr>
      </p:pic>
      <p:pic>
        <p:nvPicPr>
          <p:cNvPr id="6" name="图片 5" descr="图片包含 屏幕截图&#10;&#10;自动生成的说明">
            <a:extLst>
              <a:ext uri="{FF2B5EF4-FFF2-40B4-BE49-F238E27FC236}">
                <a16:creationId xmlns:a16="http://schemas.microsoft.com/office/drawing/2014/main" id="{68341B66-B82D-4AD3-8FE6-C4ACF80A0A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112" y="1367283"/>
            <a:ext cx="2501392" cy="4446920"/>
          </a:xfrm>
          <a:prstGeom prst="rect">
            <a:avLst/>
          </a:prstGeom>
        </p:spPr>
      </p:pic>
      <p:pic>
        <p:nvPicPr>
          <p:cNvPr id="8" name="图片 7" descr="图片包含 屏幕截图&#10;&#10;自动生成的说明">
            <a:extLst>
              <a:ext uri="{FF2B5EF4-FFF2-40B4-BE49-F238E27FC236}">
                <a16:creationId xmlns:a16="http://schemas.microsoft.com/office/drawing/2014/main" id="{805F82AB-298E-4272-B3B2-FB99A2ADD5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52" y="1367283"/>
            <a:ext cx="2501393" cy="4446920"/>
          </a:xfrm>
          <a:prstGeom prst="rect">
            <a:avLst/>
          </a:prstGeom>
        </p:spPr>
      </p:pic>
      <p:pic>
        <p:nvPicPr>
          <p:cNvPr id="11" name="图片 10" descr="图片包含 屏幕截图&#10;&#10;自动生成的说明">
            <a:extLst>
              <a:ext uri="{FF2B5EF4-FFF2-40B4-BE49-F238E27FC236}">
                <a16:creationId xmlns:a16="http://schemas.microsoft.com/office/drawing/2014/main" id="{64E023B0-6497-42D0-8511-62893859F5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5" y="1367283"/>
            <a:ext cx="2501393" cy="444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644488" y="508609"/>
            <a:ext cx="3103414" cy="67710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669596" y="1185717"/>
            <a:ext cx="50531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/>
          <p:cNvSpPr txBox="1">
            <a:spLocks/>
          </p:cNvSpPr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500" dirty="0">
                <a:solidFill>
                  <a:srgbClr val="84CB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84CBC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76522"/>
            <a:ext cx="3887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用户体验和反馈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2371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Part Four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84CBC5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15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Callout 55"/>
          <p:cNvSpPr/>
          <p:nvPr/>
        </p:nvSpPr>
        <p:spPr>
          <a:xfrm>
            <a:off x="1875951" y="1713201"/>
            <a:ext cx="2318464" cy="3703925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solidFill>
            <a:srgbClr val="F4726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own Arrow Callout 55"/>
          <p:cNvSpPr/>
          <p:nvPr/>
        </p:nvSpPr>
        <p:spPr>
          <a:xfrm>
            <a:off x="4696939" y="2119601"/>
            <a:ext cx="2318464" cy="3703925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solidFill>
            <a:srgbClr val="29B9A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own Arrow Callout 55"/>
          <p:cNvSpPr/>
          <p:nvPr/>
        </p:nvSpPr>
        <p:spPr>
          <a:xfrm>
            <a:off x="7517927" y="1713201"/>
            <a:ext cx="2318464" cy="3703925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solidFill>
            <a:schemeClr val="tx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0" y="587118"/>
            <a:ext cx="2726928" cy="520091"/>
            <a:chOff x="-12700" y="587118"/>
            <a:chExt cx="2726928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1072752" y="600941"/>
              <a:ext cx="1641476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用户反馈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998628" y="2213829"/>
            <a:ext cx="2073111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问题一：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图标比较少，有点单调</a:t>
            </a:r>
          </a:p>
        </p:txBody>
      </p:sp>
      <p:cxnSp>
        <p:nvCxnSpPr>
          <p:cNvPr id="23" name="Straight Connector 43"/>
          <p:cNvCxnSpPr/>
          <p:nvPr/>
        </p:nvCxnSpPr>
        <p:spPr>
          <a:xfrm>
            <a:off x="1406661" y="6011525"/>
            <a:ext cx="915973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38"/>
          <p:cNvCxnSpPr/>
          <p:nvPr/>
        </p:nvCxnSpPr>
        <p:spPr>
          <a:xfrm>
            <a:off x="3035181" y="5417125"/>
            <a:ext cx="0" cy="594400"/>
          </a:xfrm>
          <a:prstGeom prst="line">
            <a:avLst/>
          </a:prstGeom>
          <a:ln w="19050" cap="rnd">
            <a:solidFill>
              <a:srgbClr val="F4726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38"/>
          <p:cNvCxnSpPr/>
          <p:nvPr/>
        </p:nvCxnSpPr>
        <p:spPr>
          <a:xfrm>
            <a:off x="8677157" y="5417125"/>
            <a:ext cx="0" cy="594400"/>
          </a:xfrm>
          <a:prstGeom prst="line">
            <a:avLst/>
          </a:prstGeom>
          <a:ln w="19050" cap="rnd">
            <a:solidFill>
              <a:srgbClr val="F8D35E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38"/>
          <p:cNvCxnSpPr>
            <a:stCxn id="10" idx="2"/>
          </p:cNvCxnSpPr>
          <p:nvPr/>
        </p:nvCxnSpPr>
        <p:spPr>
          <a:xfrm flipH="1">
            <a:off x="5856170" y="5823526"/>
            <a:ext cx="1" cy="187999"/>
          </a:xfrm>
          <a:prstGeom prst="line">
            <a:avLst/>
          </a:prstGeom>
          <a:ln w="19050" cap="rnd">
            <a:solidFill>
              <a:srgbClr val="29B9A6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8BCFEAA-F958-4A0C-8684-89ED7457C1FB}"/>
              </a:ext>
            </a:extLst>
          </p:cNvPr>
          <p:cNvSpPr/>
          <p:nvPr/>
        </p:nvSpPr>
        <p:spPr>
          <a:xfrm>
            <a:off x="4819615" y="2611440"/>
            <a:ext cx="2073111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问题二：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列表不能自动刷新，需要手动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9E7F056-BD12-4C73-B7B2-E352A0E02BF1}"/>
              </a:ext>
            </a:extLst>
          </p:cNvPr>
          <p:cNvSpPr/>
          <p:nvPr/>
        </p:nvSpPr>
        <p:spPr>
          <a:xfrm>
            <a:off x="4819615" y="3788611"/>
            <a:ext cx="2073111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每次跳转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时重新进行数据适配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3D65155-A391-46CE-B9C0-1CCCB284E71D}"/>
              </a:ext>
            </a:extLst>
          </p:cNvPr>
          <p:cNvSpPr/>
          <p:nvPr/>
        </p:nvSpPr>
        <p:spPr>
          <a:xfrm>
            <a:off x="1957543" y="3342658"/>
            <a:ext cx="2073111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图标正在适配中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….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5F43A35-035A-4C5E-BC8C-CF7A30D98A7E}"/>
              </a:ext>
            </a:extLst>
          </p:cNvPr>
          <p:cNvSpPr/>
          <p:nvPr/>
        </p:nvSpPr>
        <p:spPr>
          <a:xfrm>
            <a:off x="7640601" y="3013529"/>
            <a:ext cx="2073111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其他功能正在更新中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….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603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8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644488" y="508609"/>
            <a:ext cx="3103414" cy="67710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669596" y="1185717"/>
            <a:ext cx="50531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/>
          <p:cNvSpPr txBox="1">
            <a:spLocks/>
          </p:cNvSpPr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500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76522"/>
            <a:ext cx="3887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团队分工和总结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192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Part Two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F47264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47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Callout 55"/>
          <p:cNvSpPr/>
          <p:nvPr/>
        </p:nvSpPr>
        <p:spPr>
          <a:xfrm>
            <a:off x="1875951" y="1713201"/>
            <a:ext cx="2318464" cy="3703925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solidFill>
            <a:srgbClr val="F4726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own Arrow Callout 55"/>
          <p:cNvSpPr/>
          <p:nvPr/>
        </p:nvSpPr>
        <p:spPr>
          <a:xfrm>
            <a:off x="4696939" y="2119601"/>
            <a:ext cx="2318464" cy="3703925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solidFill>
            <a:srgbClr val="29B9A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负责：图表界面设计和、制作和数据适配等</a:t>
            </a:r>
            <a:endParaRPr lang="en-US" dirty="0"/>
          </a:p>
        </p:txBody>
      </p:sp>
      <p:sp>
        <p:nvSpPr>
          <p:cNvPr id="13" name="Down Arrow Callout 55"/>
          <p:cNvSpPr/>
          <p:nvPr/>
        </p:nvSpPr>
        <p:spPr>
          <a:xfrm>
            <a:off x="7588217" y="1834498"/>
            <a:ext cx="2318464" cy="3703925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0"/>
            </a:avLst>
          </a:prstGeom>
          <a:solidFill>
            <a:srgbClr val="F8D35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负责：添加界面的设计、账户界面的设计和数据适配等</a:t>
            </a:r>
            <a:endParaRPr 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0" y="587118"/>
            <a:ext cx="2726929" cy="520091"/>
            <a:chOff x="-12700" y="587118"/>
            <a:chExt cx="2726929" cy="520091"/>
          </a:xfrm>
        </p:grpSpPr>
        <p:sp>
          <p:nvSpPr>
            <p:cNvPr id="17" name="文本框 16"/>
            <p:cNvSpPr txBox="1"/>
            <p:nvPr/>
          </p:nvSpPr>
          <p:spPr>
            <a:xfrm>
              <a:off x="1072753" y="600941"/>
              <a:ext cx="1641476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团队分工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995893" y="2380701"/>
            <a:ext cx="2073111" cy="2726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负责：数据库设计与实现，明细界面的设计与实现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明细界面涉及到的控件的点击事件的实现及与数据库的关联实现，同时也参与了添加界面的设计与功能实现，以及数据实时适配等</a:t>
            </a:r>
          </a:p>
        </p:txBody>
      </p:sp>
      <p:cxnSp>
        <p:nvCxnSpPr>
          <p:cNvPr id="23" name="Straight Connector 43"/>
          <p:cNvCxnSpPr/>
          <p:nvPr/>
        </p:nvCxnSpPr>
        <p:spPr>
          <a:xfrm>
            <a:off x="1406661" y="6011525"/>
            <a:ext cx="915973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38"/>
          <p:cNvCxnSpPr/>
          <p:nvPr/>
        </p:nvCxnSpPr>
        <p:spPr>
          <a:xfrm>
            <a:off x="3035181" y="5417125"/>
            <a:ext cx="0" cy="594400"/>
          </a:xfrm>
          <a:prstGeom prst="line">
            <a:avLst/>
          </a:prstGeom>
          <a:ln w="19050" cap="rnd">
            <a:solidFill>
              <a:srgbClr val="F4726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38"/>
          <p:cNvCxnSpPr/>
          <p:nvPr/>
        </p:nvCxnSpPr>
        <p:spPr>
          <a:xfrm>
            <a:off x="8677157" y="5417125"/>
            <a:ext cx="0" cy="594400"/>
          </a:xfrm>
          <a:prstGeom prst="line">
            <a:avLst/>
          </a:prstGeom>
          <a:ln w="19050" cap="rnd">
            <a:solidFill>
              <a:srgbClr val="F8D35E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38"/>
          <p:cNvCxnSpPr>
            <a:stCxn id="10" idx="2"/>
          </p:cNvCxnSpPr>
          <p:nvPr/>
        </p:nvCxnSpPr>
        <p:spPr>
          <a:xfrm flipH="1">
            <a:off x="5856170" y="5823526"/>
            <a:ext cx="1" cy="187999"/>
          </a:xfrm>
          <a:prstGeom prst="line">
            <a:avLst/>
          </a:prstGeom>
          <a:ln w="19050" cap="rnd">
            <a:solidFill>
              <a:srgbClr val="29B9A6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174F70D-560F-47F1-9739-885AC45483DE}"/>
              </a:ext>
            </a:extLst>
          </p:cNvPr>
          <p:cNvSpPr txBox="1"/>
          <p:nvPr/>
        </p:nvSpPr>
        <p:spPr>
          <a:xfrm>
            <a:off x="2211355" y="1987420"/>
            <a:ext cx="164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组长：胡庆宇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0EB7A8-565B-40C8-BED7-E5FDC1334815}"/>
              </a:ext>
            </a:extLst>
          </p:cNvPr>
          <p:cNvSpPr txBox="1"/>
          <p:nvPr/>
        </p:nvSpPr>
        <p:spPr>
          <a:xfrm>
            <a:off x="7912359" y="2119601"/>
            <a:ext cx="167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组员：香文鑫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B5F4863-FA6C-455A-9134-BBFF28295450}"/>
              </a:ext>
            </a:extLst>
          </p:cNvPr>
          <p:cNvSpPr txBox="1"/>
          <p:nvPr/>
        </p:nvSpPr>
        <p:spPr>
          <a:xfrm>
            <a:off x="5035076" y="2494477"/>
            <a:ext cx="164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组员：黎浩</a:t>
            </a:r>
          </a:p>
        </p:txBody>
      </p:sp>
    </p:spTree>
    <p:extLst>
      <p:ext uri="{BB962C8B-B14F-4D97-AF65-F5344CB8AC3E}">
        <p14:creationId xmlns:p14="http://schemas.microsoft.com/office/powerpoint/2010/main" val="135455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8" presetClass="entr" presetSubtype="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3" grpId="0"/>
      <p:bldP spid="5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644488" y="508609"/>
            <a:ext cx="3103414" cy="67710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669596" y="1185717"/>
            <a:ext cx="50531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>
            <a:off x="1648199" y="1572808"/>
            <a:ext cx="2484781" cy="830997"/>
            <a:chOff x="2015383" y="1928500"/>
            <a:chExt cx="2484781" cy="830997"/>
          </a:xfrm>
        </p:grpSpPr>
        <p:sp>
          <p:nvSpPr>
            <p:cNvPr id="2" name="Text Placeholder 3"/>
            <p:cNvSpPr txBox="1">
              <a:spLocks/>
            </p:cNvSpPr>
            <p:nvPr/>
          </p:nvSpPr>
          <p:spPr>
            <a:xfrm>
              <a:off x="2015383" y="1928500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5400" dirty="0">
                  <a:solidFill>
                    <a:srgbClr val="F8D35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8D35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719785" y="1947922"/>
              <a:ext cx="1780379" cy="754053"/>
              <a:chOff x="2948385" y="1921931"/>
              <a:chExt cx="1780379" cy="754053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2948385" y="2214319"/>
                <a:ext cx="17803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使用演示</a:t>
                </a: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2989396" y="1921931"/>
                <a:ext cx="13787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 One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3121080" y="2417687"/>
            <a:ext cx="3391686" cy="830997"/>
            <a:chOff x="3609974" y="2795249"/>
            <a:chExt cx="3391686" cy="830997"/>
          </a:xfrm>
        </p:grpSpPr>
        <p:sp>
          <p:nvSpPr>
            <p:cNvPr id="3" name="Text Placeholder 3"/>
            <p:cNvSpPr txBox="1">
              <a:spLocks/>
            </p:cNvSpPr>
            <p:nvPr/>
          </p:nvSpPr>
          <p:spPr>
            <a:xfrm>
              <a:off x="3609974" y="2795249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47264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379415" y="2814671"/>
              <a:ext cx="2622245" cy="754053"/>
              <a:chOff x="2948384" y="1921931"/>
              <a:chExt cx="2622245" cy="754053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2948384" y="2214319"/>
                <a:ext cx="26222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主要实现技术概述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989396" y="1921931"/>
                <a:ext cx="15371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 Two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4658275" y="3262566"/>
            <a:ext cx="2549821" cy="830997"/>
            <a:chOff x="5197219" y="3606824"/>
            <a:chExt cx="2549821" cy="830997"/>
          </a:xfrm>
        </p:grpSpPr>
        <p:sp>
          <p:nvSpPr>
            <p:cNvPr id="4" name="Text Placeholder 3"/>
            <p:cNvSpPr txBox="1">
              <a:spLocks/>
            </p:cNvSpPr>
            <p:nvPr/>
          </p:nvSpPr>
          <p:spPr>
            <a:xfrm>
              <a:off x="5197219" y="3606824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29B9A6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966661" y="3626246"/>
              <a:ext cx="1780379" cy="754053"/>
              <a:chOff x="2948385" y="1921931"/>
              <a:chExt cx="1780379" cy="754053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2948385" y="2214319"/>
                <a:ext cx="17803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测试情况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2989396" y="1921931"/>
                <a:ext cx="17393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 Three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7857000" y="5004603"/>
            <a:ext cx="3148297" cy="830997"/>
            <a:chOff x="6781706" y="4603606"/>
            <a:chExt cx="3148297" cy="830997"/>
          </a:xfrm>
        </p:grpSpPr>
        <p:sp>
          <p:nvSpPr>
            <p:cNvPr id="33" name="Text Placeholder 3"/>
            <p:cNvSpPr txBox="1">
              <a:spLocks/>
            </p:cNvSpPr>
            <p:nvPr/>
          </p:nvSpPr>
          <p:spPr>
            <a:xfrm>
              <a:off x="6781706" y="4603606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54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7551148" y="4623028"/>
              <a:ext cx="2378855" cy="754053"/>
              <a:chOff x="2948385" y="1921931"/>
              <a:chExt cx="2378855" cy="754053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2948385" y="2214319"/>
                <a:ext cx="23788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团队分工和总结</a:t>
                </a: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2989396" y="1921931"/>
                <a:ext cx="15563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 Four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06" name="Straight Connector 13"/>
          <p:cNvCxnSpPr/>
          <p:nvPr/>
        </p:nvCxnSpPr>
        <p:spPr>
          <a:xfrm>
            <a:off x="2032920" y="2463259"/>
            <a:ext cx="0" cy="4394743"/>
          </a:xfrm>
          <a:prstGeom prst="line">
            <a:avLst/>
          </a:prstGeom>
          <a:ln w="19050" cap="sq">
            <a:solidFill>
              <a:srgbClr val="F8D35E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3"/>
          <p:cNvCxnSpPr/>
          <p:nvPr/>
        </p:nvCxnSpPr>
        <p:spPr>
          <a:xfrm>
            <a:off x="3505801" y="3345488"/>
            <a:ext cx="0" cy="3512514"/>
          </a:xfrm>
          <a:prstGeom prst="line">
            <a:avLst/>
          </a:prstGeom>
          <a:ln w="19050" cap="sq">
            <a:solidFill>
              <a:srgbClr val="F47264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3"/>
          <p:cNvCxnSpPr/>
          <p:nvPr/>
        </p:nvCxnSpPr>
        <p:spPr>
          <a:xfrm>
            <a:off x="5056297" y="4099541"/>
            <a:ext cx="0" cy="2783859"/>
          </a:xfrm>
          <a:prstGeom prst="line">
            <a:avLst/>
          </a:prstGeom>
          <a:ln w="19050" cap="sq">
            <a:solidFill>
              <a:srgbClr val="29B9A6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3"/>
          <p:cNvCxnSpPr/>
          <p:nvPr/>
        </p:nvCxnSpPr>
        <p:spPr>
          <a:xfrm>
            <a:off x="6580917" y="4919020"/>
            <a:ext cx="0" cy="1964380"/>
          </a:xfrm>
          <a:prstGeom prst="line">
            <a:avLst/>
          </a:prstGeom>
          <a:ln w="19050" cap="sq">
            <a:solidFill>
              <a:srgbClr val="84CBC5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3">
            <a:extLst>
              <a:ext uri="{FF2B5EF4-FFF2-40B4-BE49-F238E27FC236}">
                <a16:creationId xmlns:a16="http://schemas.microsoft.com/office/drawing/2014/main" id="{74DD64C0-6643-467E-B166-5DCD3E6EE8F9}"/>
              </a:ext>
            </a:extLst>
          </p:cNvPr>
          <p:cNvCxnSpPr>
            <a:cxnSpLocks/>
          </p:cNvCxnSpPr>
          <p:nvPr/>
        </p:nvCxnSpPr>
        <p:spPr>
          <a:xfrm>
            <a:off x="8247157" y="5821680"/>
            <a:ext cx="0" cy="1023620"/>
          </a:xfrm>
          <a:prstGeom prst="line">
            <a:avLst/>
          </a:prstGeom>
          <a:ln w="19050" cap="sq">
            <a:solidFill>
              <a:srgbClr val="84CBC5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32A3F25-C2D0-4D13-81C9-7FB378C37223}"/>
              </a:ext>
            </a:extLst>
          </p:cNvPr>
          <p:cNvGrpSpPr/>
          <p:nvPr/>
        </p:nvGrpSpPr>
        <p:grpSpPr>
          <a:xfrm>
            <a:off x="6172973" y="4199988"/>
            <a:ext cx="3148305" cy="830997"/>
            <a:chOff x="6781706" y="4603606"/>
            <a:chExt cx="3148305" cy="830997"/>
          </a:xfrm>
        </p:grpSpPr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id="{141D3CE8-C8A4-49AB-B870-9CCD16558CED}"/>
                </a:ext>
              </a:extLst>
            </p:cNvPr>
            <p:cNvSpPr txBox="1">
              <a:spLocks/>
            </p:cNvSpPr>
            <p:nvPr/>
          </p:nvSpPr>
          <p:spPr>
            <a:xfrm>
              <a:off x="6781706" y="4603606"/>
              <a:ext cx="769442" cy="83099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5400" dirty="0">
                  <a:solidFill>
                    <a:srgbClr val="84CBC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84CBC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0439D6FF-78F8-4985-8502-8AD6F8F68F95}"/>
                </a:ext>
              </a:extLst>
            </p:cNvPr>
            <p:cNvGrpSpPr/>
            <p:nvPr/>
          </p:nvGrpSpPr>
          <p:grpSpPr>
            <a:xfrm>
              <a:off x="7551148" y="4623028"/>
              <a:ext cx="2378863" cy="754053"/>
              <a:chOff x="2948385" y="1921931"/>
              <a:chExt cx="2378863" cy="754053"/>
            </a:xfrm>
          </p:grpSpPr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974F93D9-DA1A-4BDF-A6BE-3B860E81C921}"/>
                  </a:ext>
                </a:extLst>
              </p:cNvPr>
              <p:cNvSpPr txBox="1"/>
              <p:nvPr/>
            </p:nvSpPr>
            <p:spPr>
              <a:xfrm>
                <a:off x="2948385" y="2214319"/>
                <a:ext cx="23788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用户体验和反馈</a:t>
                </a: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76DF4275-4EBA-473C-B980-2B502895D536}"/>
                  </a:ext>
                </a:extLst>
              </p:cNvPr>
              <p:cNvSpPr txBox="1"/>
              <p:nvPr/>
            </p:nvSpPr>
            <p:spPr>
              <a:xfrm>
                <a:off x="2989396" y="1921931"/>
                <a:ext cx="15563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6000" b="1" i="1">
                    <a:solidFill>
                      <a:schemeClr val="bg1"/>
                    </a:solidFill>
                    <a:latin typeface="Meiryo UI" panose="020B0604030504040204" pitchFamily="34" charset="-128"/>
                    <a:ea typeface="Meiryo UI" panose="020B0604030504040204" pitchFamily="34" charset="-128"/>
                    <a:cs typeface="Meiryo UI" panose="020B0604030504040204" pitchFamily="34" charset="-128"/>
                  </a:defRPr>
                </a:lvl1pPr>
              </a:lstStyle>
              <a:p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 Four</a:t>
                </a:r>
                <a:endPara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74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12700" y="587118"/>
            <a:ext cx="2316561" cy="520091"/>
            <a:chOff x="-12700" y="587118"/>
            <a:chExt cx="2316561" cy="520091"/>
          </a:xfrm>
        </p:grpSpPr>
        <p:sp>
          <p:nvSpPr>
            <p:cNvPr id="24" name="文本框 23"/>
            <p:cNvSpPr txBox="1"/>
            <p:nvPr/>
          </p:nvSpPr>
          <p:spPr>
            <a:xfrm>
              <a:off x="1483123" y="600941"/>
              <a:ext cx="820738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总结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Rectangle 1"/>
          <p:cNvSpPr/>
          <p:nvPr/>
        </p:nvSpPr>
        <p:spPr>
          <a:xfrm>
            <a:off x="-9148" y="3576918"/>
            <a:ext cx="12201147" cy="3281082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文本框 42"/>
          <p:cNvSpPr txBox="1"/>
          <p:nvPr/>
        </p:nvSpPr>
        <p:spPr>
          <a:xfrm>
            <a:off x="536266" y="1673364"/>
            <a:ext cx="11043024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这次作业结合了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设计、数据库使用、多种控件的数据适配等，是对我们小组成员这个学期所学习内容的一次重要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总结，我们认为总体上呈现出来的效果是还算可以的。不过，由于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开发周期和技术上的某些原因，我们一部分初期设想的功能并没有达到预期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的效果，我们在未来的时间里也会继续改进。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Straight Connector 32"/>
          <p:cNvCxnSpPr/>
          <p:nvPr/>
        </p:nvCxnSpPr>
        <p:spPr>
          <a:xfrm>
            <a:off x="862647" y="1383374"/>
            <a:ext cx="1569845" cy="0"/>
          </a:xfrm>
          <a:prstGeom prst="line">
            <a:avLst/>
          </a:prstGeom>
          <a:ln w="1905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42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604550" y="1833866"/>
            <a:ext cx="6799559" cy="2475412"/>
            <a:chOff x="2539646" y="1558857"/>
            <a:chExt cx="6799559" cy="2475412"/>
          </a:xfrm>
        </p:grpSpPr>
        <p:sp>
          <p:nvSpPr>
            <p:cNvPr id="10" name="文本框 9"/>
            <p:cNvSpPr txBox="1"/>
            <p:nvPr/>
          </p:nvSpPr>
          <p:spPr>
            <a:xfrm>
              <a:off x="4416832" y="1889112"/>
              <a:ext cx="339708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9600" b="1" dirty="0">
                  <a:solidFill>
                    <a:srgbClr val="DF4949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谢谢</a:t>
              </a:r>
              <a:r>
                <a:rPr lang="en-US" altLang="zh-CN" sz="9600" b="1" dirty="0">
                  <a:solidFill>
                    <a:srgbClr val="DF4949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~</a:t>
              </a:r>
              <a:endParaRPr lang="zh-CN" altLang="en-US" sz="9600" b="1" dirty="0">
                <a:solidFill>
                  <a:srgbClr val="DF4949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2539646" y="1558857"/>
              <a:ext cx="67995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539646" y="4034269"/>
              <a:ext cx="67995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759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644488" y="508609"/>
            <a:ext cx="3103414" cy="67710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669596" y="1185717"/>
            <a:ext cx="50531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/>
          <p:cNvSpPr txBox="1">
            <a:spLocks/>
          </p:cNvSpPr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500" dirty="0">
                <a:solidFill>
                  <a:srgbClr val="F8D3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F8D35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76522"/>
            <a:ext cx="3887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使用演示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192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295897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F8D35E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50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2700" y="587118"/>
            <a:ext cx="2726928" cy="520091"/>
            <a:chOff x="-12700" y="587118"/>
            <a:chExt cx="2726928" cy="520091"/>
          </a:xfrm>
        </p:grpSpPr>
        <p:sp>
          <p:nvSpPr>
            <p:cNvPr id="15" name="文本框 14"/>
            <p:cNvSpPr txBox="1"/>
            <p:nvPr/>
          </p:nvSpPr>
          <p:spPr>
            <a:xfrm>
              <a:off x="1072752" y="600941"/>
              <a:ext cx="1641476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界面预览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104114E-E486-4BFC-9003-31B30CE638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15616"/>
            <a:ext cx="2533248" cy="4503552"/>
          </a:xfrm>
          <a:prstGeom prst="rect">
            <a:avLst/>
          </a:prstGeom>
        </p:spPr>
      </p:pic>
      <p:pic>
        <p:nvPicPr>
          <p:cNvPr id="16" name="图片 15" descr="图片包含 屏幕截图&#10;&#10;自动生成的说明">
            <a:extLst>
              <a:ext uri="{FF2B5EF4-FFF2-40B4-BE49-F238E27FC236}">
                <a16:creationId xmlns:a16="http://schemas.microsoft.com/office/drawing/2014/main" id="{31736C61-89E0-4C29-808D-A6A3475411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530" y="1315615"/>
            <a:ext cx="2533248" cy="4503551"/>
          </a:xfrm>
          <a:prstGeom prst="rect">
            <a:avLst/>
          </a:prstGeom>
        </p:spPr>
      </p:pic>
      <p:pic>
        <p:nvPicPr>
          <p:cNvPr id="17" name="图片 16" descr="图片包含 屏幕截图&#10;&#10;自动生成的说明">
            <a:extLst>
              <a:ext uri="{FF2B5EF4-FFF2-40B4-BE49-F238E27FC236}">
                <a16:creationId xmlns:a16="http://schemas.microsoft.com/office/drawing/2014/main" id="{BED7BE5F-8250-4457-9066-7FD760655E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15615"/>
            <a:ext cx="2608594" cy="5482879"/>
          </a:xfrm>
          <a:prstGeom prst="rect">
            <a:avLst/>
          </a:prstGeom>
        </p:spPr>
      </p:pic>
      <p:pic>
        <p:nvPicPr>
          <p:cNvPr id="18" name="图片 17" descr="图片包含 屏幕截图&#10;&#10;自动生成的说明">
            <a:extLst>
              <a:ext uri="{FF2B5EF4-FFF2-40B4-BE49-F238E27FC236}">
                <a16:creationId xmlns:a16="http://schemas.microsoft.com/office/drawing/2014/main" id="{E7A419B6-9F5C-4417-AA82-FFBC8325E6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217" y="1315615"/>
            <a:ext cx="2528379" cy="44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3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2700" y="587118"/>
            <a:ext cx="2726928" cy="520091"/>
            <a:chOff x="-12700" y="587118"/>
            <a:chExt cx="2726928" cy="520091"/>
          </a:xfrm>
        </p:grpSpPr>
        <p:sp>
          <p:nvSpPr>
            <p:cNvPr id="15" name="文本框 14"/>
            <p:cNvSpPr txBox="1"/>
            <p:nvPr/>
          </p:nvSpPr>
          <p:spPr>
            <a:xfrm>
              <a:off x="1072752" y="600941"/>
              <a:ext cx="1641476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界面预览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 descr="图片包含 屏幕截图&#10;&#10;自动生成的说明">
            <a:extLst>
              <a:ext uri="{FF2B5EF4-FFF2-40B4-BE49-F238E27FC236}">
                <a16:creationId xmlns:a16="http://schemas.microsoft.com/office/drawing/2014/main" id="{BB4821EB-8E1B-4FF4-B673-F9823A4118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1297684"/>
            <a:ext cx="2256431" cy="4011434"/>
          </a:xfrm>
          <a:prstGeom prst="rect">
            <a:avLst/>
          </a:prstGeom>
        </p:spPr>
      </p:pic>
      <p:pic>
        <p:nvPicPr>
          <p:cNvPr id="4" name="图片 3" descr="图片包含 屏幕截图&#10;&#10;自动生成的说明">
            <a:extLst>
              <a:ext uri="{FF2B5EF4-FFF2-40B4-BE49-F238E27FC236}">
                <a16:creationId xmlns:a16="http://schemas.microsoft.com/office/drawing/2014/main" id="{42B6B738-9D44-4908-8736-87C4B9C4B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951" y="1282254"/>
            <a:ext cx="2265111" cy="4026864"/>
          </a:xfrm>
          <a:prstGeom prst="rect">
            <a:avLst/>
          </a:prstGeom>
        </p:spPr>
      </p:pic>
      <p:pic>
        <p:nvPicPr>
          <p:cNvPr id="8" name="图片 7" descr="图片包含 屏幕截图, 天空&#10;&#10;自动生成的说明">
            <a:extLst>
              <a:ext uri="{FF2B5EF4-FFF2-40B4-BE49-F238E27FC236}">
                <a16:creationId xmlns:a16="http://schemas.microsoft.com/office/drawing/2014/main" id="{C432C5FB-840C-47BA-A9FC-AF3A481F0D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07" y="1282254"/>
            <a:ext cx="2265111" cy="4026864"/>
          </a:xfrm>
          <a:prstGeom prst="rect">
            <a:avLst/>
          </a:prstGeom>
        </p:spPr>
      </p:pic>
      <p:pic>
        <p:nvPicPr>
          <p:cNvPr id="11" name="图片 10" descr="图片包含 屏幕截图&#10;&#10;自动生成的说明">
            <a:extLst>
              <a:ext uri="{FF2B5EF4-FFF2-40B4-BE49-F238E27FC236}">
                <a16:creationId xmlns:a16="http://schemas.microsoft.com/office/drawing/2014/main" id="{8346291D-3DBB-4BA3-8621-81E379EA52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395" y="1282254"/>
            <a:ext cx="2265111" cy="4026864"/>
          </a:xfrm>
          <a:prstGeom prst="rect">
            <a:avLst/>
          </a:prstGeom>
        </p:spPr>
      </p:pic>
      <p:pic>
        <p:nvPicPr>
          <p:cNvPr id="13" name="图片 12" descr="图片包含 屏幕截图, 天空&#10;&#10;自动生成的说明">
            <a:extLst>
              <a:ext uri="{FF2B5EF4-FFF2-40B4-BE49-F238E27FC236}">
                <a16:creationId xmlns:a16="http://schemas.microsoft.com/office/drawing/2014/main" id="{22F55B54-506C-4A39-9CF7-2279E5E9AA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839" y="1297684"/>
            <a:ext cx="2265111" cy="402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3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2700" y="587118"/>
            <a:ext cx="2726928" cy="520091"/>
            <a:chOff x="-12700" y="587118"/>
            <a:chExt cx="2726928" cy="520091"/>
          </a:xfrm>
        </p:grpSpPr>
        <p:sp>
          <p:nvSpPr>
            <p:cNvPr id="15" name="文本框 14"/>
            <p:cNvSpPr txBox="1"/>
            <p:nvPr/>
          </p:nvSpPr>
          <p:spPr>
            <a:xfrm>
              <a:off x="1072752" y="600941"/>
              <a:ext cx="1641476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界面预览</a:t>
              </a:r>
            </a:p>
          </p:txBody>
        </p:sp>
        <p:sp>
          <p:nvSpPr>
            <p:cNvPr id="2" name="矩形 1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4876495" y="3801464"/>
            <a:ext cx="1666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使用演示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116190" y="2444954"/>
            <a:ext cx="1196276" cy="1196274"/>
            <a:chOff x="2133505" y="1868011"/>
            <a:chExt cx="1196276" cy="1196274"/>
          </a:xfrm>
        </p:grpSpPr>
        <p:sp>
          <p:nvSpPr>
            <p:cNvPr id="14" name="Teardrop 40"/>
            <p:cNvSpPr/>
            <p:nvPr/>
          </p:nvSpPr>
          <p:spPr>
            <a:xfrm>
              <a:off x="2133505" y="1868011"/>
              <a:ext cx="1196276" cy="1196274"/>
            </a:xfrm>
            <a:prstGeom prst="teardrop">
              <a:avLst/>
            </a:prstGeom>
            <a:noFill/>
            <a:ln w="57150">
              <a:solidFill>
                <a:srgbClr val="F472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2594152" y="2091252"/>
              <a:ext cx="489277" cy="684119"/>
              <a:chOff x="9451975" y="2613025"/>
              <a:chExt cx="538163" cy="752475"/>
            </a:xfrm>
            <a:solidFill>
              <a:schemeClr val="bg1"/>
            </a:solidFill>
          </p:grpSpPr>
          <p:sp>
            <p:nvSpPr>
              <p:cNvPr id="46" name="Freeform 10"/>
              <p:cNvSpPr>
                <a:spLocks/>
              </p:cNvSpPr>
              <p:nvPr/>
            </p:nvSpPr>
            <p:spPr bwMode="auto">
              <a:xfrm>
                <a:off x="9526588" y="2651125"/>
                <a:ext cx="142875" cy="153987"/>
              </a:xfrm>
              <a:custGeom>
                <a:avLst/>
                <a:gdLst>
                  <a:gd name="T0" fmla="*/ 4 w 38"/>
                  <a:gd name="T1" fmla="*/ 26 h 41"/>
                  <a:gd name="T2" fmla="*/ 19 w 38"/>
                  <a:gd name="T3" fmla="*/ 41 h 41"/>
                  <a:gd name="T4" fmla="*/ 34 w 38"/>
                  <a:gd name="T5" fmla="*/ 26 h 41"/>
                  <a:gd name="T6" fmla="*/ 37 w 38"/>
                  <a:gd name="T7" fmla="*/ 20 h 41"/>
                  <a:gd name="T8" fmla="*/ 35 w 38"/>
                  <a:gd name="T9" fmla="*/ 17 h 41"/>
                  <a:gd name="T10" fmla="*/ 19 w 38"/>
                  <a:gd name="T11" fmla="*/ 0 h 41"/>
                  <a:gd name="T12" fmla="*/ 3 w 38"/>
                  <a:gd name="T13" fmla="*/ 17 h 41"/>
                  <a:gd name="T14" fmla="*/ 0 w 38"/>
                  <a:gd name="T15" fmla="*/ 20 h 41"/>
                  <a:gd name="T16" fmla="*/ 4 w 38"/>
                  <a:gd name="T17" fmla="*/ 2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41">
                    <a:moveTo>
                      <a:pt x="4" y="26"/>
                    </a:moveTo>
                    <a:cubicBezTo>
                      <a:pt x="6" y="34"/>
                      <a:pt x="11" y="41"/>
                      <a:pt x="19" y="41"/>
                    </a:cubicBezTo>
                    <a:cubicBezTo>
                      <a:pt x="27" y="41"/>
                      <a:pt x="32" y="34"/>
                      <a:pt x="34" y="26"/>
                    </a:cubicBezTo>
                    <a:cubicBezTo>
                      <a:pt x="36" y="25"/>
                      <a:pt x="38" y="22"/>
                      <a:pt x="37" y="20"/>
                    </a:cubicBezTo>
                    <a:cubicBezTo>
                      <a:pt x="37" y="18"/>
                      <a:pt x="36" y="17"/>
                      <a:pt x="35" y="17"/>
                    </a:cubicBezTo>
                    <a:cubicBezTo>
                      <a:pt x="35" y="7"/>
                      <a:pt x="28" y="0"/>
                      <a:pt x="19" y="0"/>
                    </a:cubicBezTo>
                    <a:cubicBezTo>
                      <a:pt x="10" y="0"/>
                      <a:pt x="3" y="7"/>
                      <a:pt x="3" y="17"/>
                    </a:cubicBezTo>
                    <a:cubicBezTo>
                      <a:pt x="1" y="17"/>
                      <a:pt x="0" y="18"/>
                      <a:pt x="0" y="20"/>
                    </a:cubicBezTo>
                    <a:cubicBezTo>
                      <a:pt x="0" y="22"/>
                      <a:pt x="1" y="26"/>
                      <a:pt x="4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1"/>
              <p:cNvSpPr>
                <a:spLocks/>
              </p:cNvSpPr>
              <p:nvPr/>
            </p:nvSpPr>
            <p:spPr bwMode="auto">
              <a:xfrm>
                <a:off x="9451975" y="2813050"/>
                <a:ext cx="398463" cy="552450"/>
              </a:xfrm>
              <a:custGeom>
                <a:avLst/>
                <a:gdLst>
                  <a:gd name="T0" fmla="*/ 97 w 106"/>
                  <a:gd name="T1" fmla="*/ 36 h 147"/>
                  <a:gd name="T2" fmla="*/ 82 w 106"/>
                  <a:gd name="T3" fmla="*/ 38 h 147"/>
                  <a:gd name="T4" fmla="*/ 79 w 106"/>
                  <a:gd name="T5" fmla="*/ 37 h 147"/>
                  <a:gd name="T6" fmla="*/ 67 w 106"/>
                  <a:gd name="T7" fmla="*/ 11 h 147"/>
                  <a:gd name="T8" fmla="*/ 66 w 106"/>
                  <a:gd name="T9" fmla="*/ 8 h 147"/>
                  <a:gd name="T10" fmla="*/ 54 w 106"/>
                  <a:gd name="T11" fmla="*/ 2 h 147"/>
                  <a:gd name="T12" fmla="*/ 49 w 106"/>
                  <a:gd name="T13" fmla="*/ 0 h 147"/>
                  <a:gd name="T14" fmla="*/ 43 w 106"/>
                  <a:gd name="T15" fmla="*/ 22 h 147"/>
                  <a:gd name="T16" fmla="*/ 43 w 106"/>
                  <a:gd name="T17" fmla="*/ 5 h 147"/>
                  <a:gd name="T18" fmla="*/ 38 w 106"/>
                  <a:gd name="T19" fmla="*/ 2 h 147"/>
                  <a:gd name="T20" fmla="*/ 37 w 106"/>
                  <a:gd name="T21" fmla="*/ 9 h 147"/>
                  <a:gd name="T22" fmla="*/ 28 w 106"/>
                  <a:gd name="T23" fmla="*/ 0 h 147"/>
                  <a:gd name="T24" fmla="*/ 28 w 106"/>
                  <a:gd name="T25" fmla="*/ 0 h 147"/>
                  <a:gd name="T26" fmla="*/ 10 w 106"/>
                  <a:gd name="T27" fmla="*/ 7 h 147"/>
                  <a:gd name="T28" fmla="*/ 1 w 106"/>
                  <a:gd name="T29" fmla="*/ 69 h 147"/>
                  <a:gd name="T30" fmla="*/ 14 w 106"/>
                  <a:gd name="T31" fmla="*/ 70 h 147"/>
                  <a:gd name="T32" fmla="*/ 18 w 106"/>
                  <a:gd name="T33" fmla="*/ 23 h 147"/>
                  <a:gd name="T34" fmla="*/ 18 w 106"/>
                  <a:gd name="T35" fmla="*/ 65 h 147"/>
                  <a:gd name="T36" fmla="*/ 18 w 106"/>
                  <a:gd name="T37" fmla="*/ 138 h 147"/>
                  <a:gd name="T38" fmla="*/ 27 w 106"/>
                  <a:gd name="T39" fmla="*/ 147 h 147"/>
                  <a:gd name="T40" fmla="*/ 36 w 106"/>
                  <a:gd name="T41" fmla="*/ 138 h 147"/>
                  <a:gd name="T42" fmla="*/ 41 w 106"/>
                  <a:gd name="T43" fmla="*/ 77 h 147"/>
                  <a:gd name="T44" fmla="*/ 50 w 106"/>
                  <a:gd name="T45" fmla="*/ 147 h 147"/>
                  <a:gd name="T46" fmla="*/ 50 w 106"/>
                  <a:gd name="T47" fmla="*/ 147 h 147"/>
                  <a:gd name="T48" fmla="*/ 59 w 106"/>
                  <a:gd name="T49" fmla="*/ 70 h 147"/>
                  <a:gd name="T50" fmla="*/ 60 w 106"/>
                  <a:gd name="T51" fmla="*/ 29 h 147"/>
                  <a:gd name="T52" fmla="*/ 67 w 106"/>
                  <a:gd name="T53" fmla="*/ 43 h 147"/>
                  <a:gd name="T54" fmla="*/ 71 w 106"/>
                  <a:gd name="T55" fmla="*/ 50 h 147"/>
                  <a:gd name="T56" fmla="*/ 75 w 106"/>
                  <a:gd name="T57" fmla="*/ 52 h 147"/>
                  <a:gd name="T58" fmla="*/ 77 w 106"/>
                  <a:gd name="T59" fmla="*/ 52 h 147"/>
                  <a:gd name="T60" fmla="*/ 81 w 106"/>
                  <a:gd name="T61" fmla="*/ 52 h 147"/>
                  <a:gd name="T62" fmla="*/ 100 w 106"/>
                  <a:gd name="T63" fmla="*/ 49 h 147"/>
                  <a:gd name="T64" fmla="*/ 97 w 106"/>
                  <a:gd name="T65" fmla="*/ 3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6" h="147">
                    <a:moveTo>
                      <a:pt x="97" y="36"/>
                    </a:moveTo>
                    <a:cubicBezTo>
                      <a:pt x="97" y="36"/>
                      <a:pt x="97" y="36"/>
                      <a:pt x="97" y="36"/>
                    </a:cubicBezTo>
                    <a:cubicBezTo>
                      <a:pt x="95" y="36"/>
                      <a:pt x="91" y="37"/>
                      <a:pt x="87" y="37"/>
                    </a:cubicBezTo>
                    <a:cubicBezTo>
                      <a:pt x="85" y="38"/>
                      <a:pt x="83" y="38"/>
                      <a:pt x="82" y="38"/>
                    </a:cubicBezTo>
                    <a:cubicBezTo>
                      <a:pt x="81" y="38"/>
                      <a:pt x="81" y="38"/>
                      <a:pt x="80" y="38"/>
                    </a:cubicBezTo>
                    <a:cubicBezTo>
                      <a:pt x="80" y="38"/>
                      <a:pt x="80" y="37"/>
                      <a:pt x="79" y="37"/>
                    </a:cubicBezTo>
                    <a:cubicBezTo>
                      <a:pt x="77" y="32"/>
                      <a:pt x="73" y="25"/>
                      <a:pt x="71" y="19"/>
                    </a:cubicBezTo>
                    <a:cubicBezTo>
                      <a:pt x="69" y="16"/>
                      <a:pt x="68" y="13"/>
                      <a:pt x="67" y="11"/>
                    </a:cubicBezTo>
                    <a:cubicBezTo>
                      <a:pt x="67" y="10"/>
                      <a:pt x="66" y="10"/>
                      <a:pt x="66" y="9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5" y="7"/>
                      <a:pt x="65" y="6"/>
                      <a:pt x="64" y="6"/>
                    </a:cubicBezTo>
                    <a:cubicBezTo>
                      <a:pt x="63" y="5"/>
                      <a:pt x="61" y="3"/>
                      <a:pt x="54" y="2"/>
                    </a:cubicBezTo>
                    <a:cubicBezTo>
                      <a:pt x="52" y="1"/>
                      <a:pt x="51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4"/>
                      <a:pt x="48" y="12"/>
                      <a:pt x="43" y="22"/>
                    </a:cubicBezTo>
                    <a:cubicBezTo>
                      <a:pt x="42" y="15"/>
                      <a:pt x="41" y="9"/>
                      <a:pt x="41" y="9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5" y="15"/>
                      <a:pt x="35" y="22"/>
                    </a:cubicBezTo>
                    <a:cubicBezTo>
                      <a:pt x="30" y="12"/>
                      <a:pt x="28" y="4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7" y="0"/>
                      <a:pt x="25" y="1"/>
                      <a:pt x="24" y="2"/>
                    </a:cubicBezTo>
                    <a:cubicBezTo>
                      <a:pt x="20" y="3"/>
                      <a:pt x="14" y="5"/>
                      <a:pt x="10" y="7"/>
                    </a:cubicBezTo>
                    <a:cubicBezTo>
                      <a:pt x="8" y="9"/>
                      <a:pt x="2" y="17"/>
                      <a:pt x="0" y="44"/>
                    </a:cubicBezTo>
                    <a:cubicBezTo>
                      <a:pt x="0" y="53"/>
                      <a:pt x="1" y="69"/>
                      <a:pt x="1" y="69"/>
                    </a:cubicBezTo>
                    <a:cubicBezTo>
                      <a:pt x="2" y="73"/>
                      <a:pt x="3" y="77"/>
                      <a:pt x="7" y="77"/>
                    </a:cubicBezTo>
                    <a:cubicBezTo>
                      <a:pt x="12" y="77"/>
                      <a:pt x="14" y="74"/>
                      <a:pt x="14" y="70"/>
                    </a:cubicBezTo>
                    <a:cubicBezTo>
                      <a:pt x="14" y="70"/>
                      <a:pt x="13" y="56"/>
                      <a:pt x="14" y="45"/>
                    </a:cubicBezTo>
                    <a:cubicBezTo>
                      <a:pt x="14" y="36"/>
                      <a:pt x="16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8" y="67"/>
                      <a:pt x="18" y="69"/>
                      <a:pt x="18" y="70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8" y="143"/>
                      <a:pt x="22" y="147"/>
                      <a:pt x="27" y="147"/>
                    </a:cubicBezTo>
                    <a:cubicBezTo>
                      <a:pt x="27" y="147"/>
                      <a:pt x="27" y="147"/>
                      <a:pt x="27" y="147"/>
                    </a:cubicBezTo>
                    <a:cubicBezTo>
                      <a:pt x="27" y="147"/>
                      <a:pt x="27" y="147"/>
                      <a:pt x="27" y="147"/>
                    </a:cubicBezTo>
                    <a:cubicBezTo>
                      <a:pt x="32" y="147"/>
                      <a:pt x="36" y="143"/>
                      <a:pt x="36" y="138"/>
                    </a:cubicBezTo>
                    <a:cubicBezTo>
                      <a:pt x="36" y="77"/>
                      <a:pt x="36" y="77"/>
                      <a:pt x="36" y="77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41" y="138"/>
                      <a:pt x="41" y="138"/>
                      <a:pt x="41" y="138"/>
                    </a:cubicBezTo>
                    <a:cubicBezTo>
                      <a:pt x="41" y="143"/>
                      <a:pt x="45" y="147"/>
                      <a:pt x="50" y="147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0" y="147"/>
                      <a:pt x="50" y="147"/>
                      <a:pt x="50" y="147"/>
                    </a:cubicBezTo>
                    <a:cubicBezTo>
                      <a:pt x="55" y="147"/>
                      <a:pt x="59" y="143"/>
                      <a:pt x="59" y="138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60" y="69"/>
                      <a:pt x="60" y="67"/>
                      <a:pt x="60" y="65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0" y="29"/>
                      <a:pt x="60" y="30"/>
                      <a:pt x="61" y="31"/>
                    </a:cubicBezTo>
                    <a:cubicBezTo>
                      <a:pt x="63" y="35"/>
                      <a:pt x="65" y="40"/>
                      <a:pt x="67" y="43"/>
                    </a:cubicBezTo>
                    <a:cubicBezTo>
                      <a:pt x="68" y="45"/>
                      <a:pt x="69" y="46"/>
                      <a:pt x="70" y="48"/>
                    </a:cubicBezTo>
                    <a:cubicBezTo>
                      <a:pt x="70" y="48"/>
                      <a:pt x="71" y="49"/>
                      <a:pt x="71" y="50"/>
                    </a:cubicBezTo>
                    <a:cubicBezTo>
                      <a:pt x="71" y="50"/>
                      <a:pt x="72" y="50"/>
                      <a:pt x="72" y="51"/>
                    </a:cubicBezTo>
                    <a:cubicBezTo>
                      <a:pt x="73" y="51"/>
                      <a:pt x="74" y="52"/>
                      <a:pt x="75" y="52"/>
                    </a:cubicBezTo>
                    <a:cubicBezTo>
                      <a:pt x="75" y="52"/>
                      <a:pt x="75" y="52"/>
                      <a:pt x="75" y="52"/>
                    </a:cubicBezTo>
                    <a:cubicBezTo>
                      <a:pt x="76" y="52"/>
                      <a:pt x="76" y="52"/>
                      <a:pt x="77" y="52"/>
                    </a:cubicBezTo>
                    <a:cubicBezTo>
                      <a:pt x="77" y="53"/>
                      <a:pt x="78" y="53"/>
                      <a:pt x="78" y="53"/>
                    </a:cubicBezTo>
                    <a:cubicBezTo>
                      <a:pt x="79" y="53"/>
                      <a:pt x="80" y="52"/>
                      <a:pt x="81" y="52"/>
                    </a:cubicBezTo>
                    <a:cubicBezTo>
                      <a:pt x="85" y="52"/>
                      <a:pt x="89" y="51"/>
                      <a:pt x="93" y="51"/>
                    </a:cubicBezTo>
                    <a:cubicBezTo>
                      <a:pt x="97" y="50"/>
                      <a:pt x="100" y="49"/>
                      <a:pt x="100" y="49"/>
                    </a:cubicBezTo>
                    <a:cubicBezTo>
                      <a:pt x="104" y="48"/>
                      <a:pt x="106" y="45"/>
                      <a:pt x="106" y="41"/>
                    </a:cubicBezTo>
                    <a:cubicBezTo>
                      <a:pt x="105" y="37"/>
                      <a:pt x="101" y="35"/>
                      <a:pt x="97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2"/>
              <p:cNvSpPr>
                <a:spLocks/>
              </p:cNvSpPr>
              <p:nvPr/>
            </p:nvSpPr>
            <p:spPr bwMode="auto">
              <a:xfrm>
                <a:off x="9771063" y="2613025"/>
                <a:ext cx="219075" cy="339725"/>
              </a:xfrm>
              <a:custGeom>
                <a:avLst/>
                <a:gdLst>
                  <a:gd name="T0" fmla="*/ 33 w 58"/>
                  <a:gd name="T1" fmla="*/ 41 h 90"/>
                  <a:gd name="T2" fmla="*/ 32 w 58"/>
                  <a:gd name="T3" fmla="*/ 40 h 90"/>
                  <a:gd name="T4" fmla="*/ 24 w 58"/>
                  <a:gd name="T5" fmla="*/ 37 h 90"/>
                  <a:gd name="T6" fmla="*/ 23 w 58"/>
                  <a:gd name="T7" fmla="*/ 36 h 90"/>
                  <a:gd name="T8" fmla="*/ 17 w 58"/>
                  <a:gd name="T9" fmla="*/ 32 h 90"/>
                  <a:gd name="T10" fmla="*/ 18 w 58"/>
                  <a:gd name="T11" fmla="*/ 24 h 90"/>
                  <a:gd name="T12" fmla="*/ 28 w 58"/>
                  <a:gd name="T13" fmla="*/ 20 h 90"/>
                  <a:gd name="T14" fmla="*/ 48 w 58"/>
                  <a:gd name="T15" fmla="*/ 27 h 90"/>
                  <a:gd name="T16" fmla="*/ 56 w 58"/>
                  <a:gd name="T17" fmla="*/ 24 h 90"/>
                  <a:gd name="T18" fmla="*/ 56 w 58"/>
                  <a:gd name="T19" fmla="*/ 18 h 90"/>
                  <a:gd name="T20" fmla="*/ 38 w 58"/>
                  <a:gd name="T21" fmla="*/ 10 h 90"/>
                  <a:gd name="T22" fmla="*/ 33 w 58"/>
                  <a:gd name="T23" fmla="*/ 9 h 90"/>
                  <a:gd name="T24" fmla="*/ 33 w 58"/>
                  <a:gd name="T25" fmla="*/ 2 h 90"/>
                  <a:gd name="T26" fmla="*/ 31 w 58"/>
                  <a:gd name="T27" fmla="*/ 0 h 90"/>
                  <a:gd name="T28" fmla="*/ 25 w 58"/>
                  <a:gd name="T29" fmla="*/ 0 h 90"/>
                  <a:gd name="T30" fmla="*/ 23 w 58"/>
                  <a:gd name="T31" fmla="*/ 2 h 90"/>
                  <a:gd name="T32" fmla="*/ 23 w 58"/>
                  <a:gd name="T33" fmla="*/ 9 h 90"/>
                  <a:gd name="T34" fmla="*/ 8 w 58"/>
                  <a:gd name="T35" fmla="*/ 15 h 90"/>
                  <a:gd name="T36" fmla="*/ 4 w 58"/>
                  <a:gd name="T37" fmla="*/ 37 h 90"/>
                  <a:gd name="T38" fmla="*/ 11 w 58"/>
                  <a:gd name="T39" fmla="*/ 45 h 90"/>
                  <a:gd name="T40" fmla="*/ 32 w 58"/>
                  <a:gd name="T41" fmla="*/ 54 h 90"/>
                  <a:gd name="T42" fmla="*/ 35 w 58"/>
                  <a:gd name="T43" fmla="*/ 56 h 90"/>
                  <a:gd name="T44" fmla="*/ 40 w 58"/>
                  <a:gd name="T45" fmla="*/ 60 h 90"/>
                  <a:gd name="T46" fmla="*/ 39 w 58"/>
                  <a:gd name="T47" fmla="*/ 68 h 90"/>
                  <a:gd name="T48" fmla="*/ 30 w 58"/>
                  <a:gd name="T49" fmla="*/ 71 h 90"/>
                  <a:gd name="T50" fmla="*/ 20 w 58"/>
                  <a:gd name="T51" fmla="*/ 69 h 90"/>
                  <a:gd name="T52" fmla="*/ 14 w 58"/>
                  <a:gd name="T53" fmla="*/ 65 h 90"/>
                  <a:gd name="T54" fmla="*/ 13 w 58"/>
                  <a:gd name="T55" fmla="*/ 64 h 90"/>
                  <a:gd name="T56" fmla="*/ 13 w 58"/>
                  <a:gd name="T57" fmla="*/ 64 h 90"/>
                  <a:gd name="T58" fmla="*/ 13 w 58"/>
                  <a:gd name="T59" fmla="*/ 64 h 90"/>
                  <a:gd name="T60" fmla="*/ 13 w 58"/>
                  <a:gd name="T61" fmla="*/ 64 h 90"/>
                  <a:gd name="T62" fmla="*/ 9 w 58"/>
                  <a:gd name="T63" fmla="*/ 62 h 90"/>
                  <a:gd name="T64" fmla="*/ 2 w 58"/>
                  <a:gd name="T65" fmla="*/ 66 h 90"/>
                  <a:gd name="T66" fmla="*/ 2 w 58"/>
                  <a:gd name="T67" fmla="*/ 71 h 90"/>
                  <a:gd name="T68" fmla="*/ 23 w 58"/>
                  <a:gd name="T69" fmla="*/ 82 h 90"/>
                  <a:gd name="T70" fmla="*/ 23 w 58"/>
                  <a:gd name="T71" fmla="*/ 89 h 90"/>
                  <a:gd name="T72" fmla="*/ 25 w 58"/>
                  <a:gd name="T73" fmla="*/ 90 h 90"/>
                  <a:gd name="T74" fmla="*/ 31 w 58"/>
                  <a:gd name="T75" fmla="*/ 90 h 90"/>
                  <a:gd name="T76" fmla="*/ 33 w 58"/>
                  <a:gd name="T77" fmla="*/ 89 h 90"/>
                  <a:gd name="T78" fmla="*/ 33 w 58"/>
                  <a:gd name="T79" fmla="*/ 82 h 90"/>
                  <a:gd name="T80" fmla="*/ 49 w 58"/>
                  <a:gd name="T81" fmla="*/ 77 h 90"/>
                  <a:gd name="T82" fmla="*/ 55 w 58"/>
                  <a:gd name="T83" fmla="*/ 56 h 90"/>
                  <a:gd name="T84" fmla="*/ 33 w 58"/>
                  <a:gd name="T85" fmla="*/ 41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8" h="90">
                    <a:moveTo>
                      <a:pt x="33" y="41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29" y="39"/>
                      <a:pt x="25" y="37"/>
                      <a:pt x="24" y="37"/>
                    </a:cubicBezTo>
                    <a:cubicBezTo>
                      <a:pt x="24" y="37"/>
                      <a:pt x="23" y="36"/>
                      <a:pt x="23" y="36"/>
                    </a:cubicBezTo>
                    <a:cubicBezTo>
                      <a:pt x="20" y="35"/>
                      <a:pt x="19" y="34"/>
                      <a:pt x="17" y="32"/>
                    </a:cubicBezTo>
                    <a:cubicBezTo>
                      <a:pt x="15" y="29"/>
                      <a:pt x="16" y="26"/>
                      <a:pt x="18" y="24"/>
                    </a:cubicBezTo>
                    <a:cubicBezTo>
                      <a:pt x="21" y="21"/>
                      <a:pt x="25" y="20"/>
                      <a:pt x="28" y="20"/>
                    </a:cubicBezTo>
                    <a:cubicBezTo>
                      <a:pt x="30" y="20"/>
                      <a:pt x="38" y="19"/>
                      <a:pt x="48" y="27"/>
                    </a:cubicBezTo>
                    <a:cubicBezTo>
                      <a:pt x="50" y="29"/>
                      <a:pt x="54" y="26"/>
                      <a:pt x="56" y="24"/>
                    </a:cubicBezTo>
                    <a:cubicBezTo>
                      <a:pt x="57" y="22"/>
                      <a:pt x="57" y="20"/>
                      <a:pt x="56" y="18"/>
                    </a:cubicBezTo>
                    <a:cubicBezTo>
                      <a:pt x="53" y="14"/>
                      <a:pt x="43" y="11"/>
                      <a:pt x="38" y="10"/>
                    </a:cubicBezTo>
                    <a:cubicBezTo>
                      <a:pt x="37" y="9"/>
                      <a:pt x="35" y="9"/>
                      <a:pt x="33" y="9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3" y="1"/>
                      <a:pt x="23" y="2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17" y="10"/>
                      <a:pt x="12" y="12"/>
                      <a:pt x="8" y="15"/>
                    </a:cubicBezTo>
                    <a:cubicBezTo>
                      <a:pt x="2" y="21"/>
                      <a:pt x="0" y="30"/>
                      <a:pt x="4" y="37"/>
                    </a:cubicBezTo>
                    <a:cubicBezTo>
                      <a:pt x="5" y="40"/>
                      <a:pt x="8" y="43"/>
                      <a:pt x="11" y="45"/>
                    </a:cubicBezTo>
                    <a:cubicBezTo>
                      <a:pt x="14" y="46"/>
                      <a:pt x="26" y="52"/>
                      <a:pt x="32" y="54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7" y="57"/>
                      <a:pt x="39" y="58"/>
                      <a:pt x="40" y="60"/>
                    </a:cubicBezTo>
                    <a:cubicBezTo>
                      <a:pt x="42" y="63"/>
                      <a:pt x="41" y="66"/>
                      <a:pt x="39" y="68"/>
                    </a:cubicBezTo>
                    <a:cubicBezTo>
                      <a:pt x="37" y="70"/>
                      <a:pt x="34" y="71"/>
                      <a:pt x="30" y="71"/>
                    </a:cubicBezTo>
                    <a:cubicBezTo>
                      <a:pt x="27" y="71"/>
                      <a:pt x="24" y="70"/>
                      <a:pt x="20" y="69"/>
                    </a:cubicBezTo>
                    <a:cubicBezTo>
                      <a:pt x="18" y="68"/>
                      <a:pt x="16" y="67"/>
                      <a:pt x="14" y="65"/>
                    </a:cubicBezTo>
                    <a:cubicBezTo>
                      <a:pt x="14" y="65"/>
                      <a:pt x="13" y="65"/>
                      <a:pt x="13" y="64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2" y="62"/>
                      <a:pt x="10" y="62"/>
                      <a:pt x="9" y="62"/>
                    </a:cubicBezTo>
                    <a:cubicBezTo>
                      <a:pt x="6" y="62"/>
                      <a:pt x="3" y="64"/>
                      <a:pt x="2" y="66"/>
                    </a:cubicBezTo>
                    <a:cubicBezTo>
                      <a:pt x="1" y="68"/>
                      <a:pt x="1" y="70"/>
                      <a:pt x="2" y="71"/>
                    </a:cubicBezTo>
                    <a:cubicBezTo>
                      <a:pt x="6" y="77"/>
                      <a:pt x="14" y="81"/>
                      <a:pt x="23" y="82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3" y="90"/>
                      <a:pt x="24" y="90"/>
                      <a:pt x="25" y="90"/>
                    </a:cubicBezTo>
                    <a:cubicBezTo>
                      <a:pt x="31" y="90"/>
                      <a:pt x="31" y="90"/>
                      <a:pt x="31" y="90"/>
                    </a:cubicBezTo>
                    <a:cubicBezTo>
                      <a:pt x="32" y="90"/>
                      <a:pt x="33" y="90"/>
                      <a:pt x="33" y="89"/>
                    </a:cubicBezTo>
                    <a:cubicBezTo>
                      <a:pt x="33" y="82"/>
                      <a:pt x="33" y="82"/>
                      <a:pt x="33" y="82"/>
                    </a:cubicBezTo>
                    <a:cubicBezTo>
                      <a:pt x="40" y="82"/>
                      <a:pt x="46" y="80"/>
                      <a:pt x="49" y="77"/>
                    </a:cubicBezTo>
                    <a:cubicBezTo>
                      <a:pt x="55" y="72"/>
                      <a:pt x="58" y="63"/>
                      <a:pt x="55" y="56"/>
                    </a:cubicBezTo>
                    <a:cubicBezTo>
                      <a:pt x="52" y="48"/>
                      <a:pt x="41" y="44"/>
                      <a:pt x="3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3" name="App使用情况">
            <a:hlinkClick r:id="" action="ppaction://media"/>
            <a:extLst>
              <a:ext uri="{FF2B5EF4-FFF2-40B4-BE49-F238E27FC236}">
                <a16:creationId xmlns:a16="http://schemas.microsoft.com/office/drawing/2014/main" id="{EFC33421-1EC1-4229-B30F-D0051A6A7E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89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644488" y="508609"/>
            <a:ext cx="3103414" cy="677108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5400" b="1" baseline="0">
                <a:solidFill>
                  <a:srgbClr val="F8D35E"/>
                </a:solidFill>
              </a:defRPr>
            </a:lvl1pPr>
            <a:lvl2pPr indent="0">
              <a:buNone/>
              <a:defRPr sz="1200"/>
            </a:lvl2pPr>
            <a:lvl3pPr indent="0">
              <a:buNone/>
              <a:defRPr sz="1000"/>
            </a:lvl3pPr>
            <a:lvl4pPr indent="0">
              <a:buNone/>
              <a:defRPr sz="900"/>
            </a:lvl4pPr>
            <a:lvl5pPr indent="0">
              <a:buNone/>
              <a:defRPr sz="900"/>
            </a:lvl5pPr>
            <a:lvl6pPr indent="0">
              <a:buNone/>
              <a:defRPr sz="900"/>
            </a:lvl6pPr>
            <a:lvl7pPr indent="0">
              <a:buNone/>
              <a:defRPr sz="900"/>
            </a:lvl7pPr>
            <a:lvl8pPr indent="0">
              <a:buNone/>
              <a:defRPr sz="900"/>
            </a:lvl8pPr>
            <a:lvl9pPr indent="0">
              <a:buNone/>
              <a:defRPr sz="900"/>
            </a:lvl9pPr>
          </a:lstStyle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669596" y="1185717"/>
            <a:ext cx="50531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/>
          <p:cNvSpPr txBox="1">
            <a:spLocks/>
          </p:cNvSpPr>
          <p:nvPr/>
        </p:nvSpPr>
        <p:spPr>
          <a:xfrm>
            <a:off x="2376887" y="2183370"/>
            <a:ext cx="1641476" cy="176971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500" dirty="0">
                <a:solidFill>
                  <a:srgbClr val="F472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F4726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60811" y="2976522"/>
            <a:ext cx="4761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主要实现技术概述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960811" y="2483453"/>
            <a:ext cx="192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Part Two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 rot="11891394">
            <a:off x="7883799" y="2608343"/>
            <a:ext cx="3097450" cy="2152130"/>
            <a:chOff x="912737" y="565770"/>
            <a:chExt cx="3097450" cy="2152130"/>
          </a:xfrm>
        </p:grpSpPr>
        <p:sp>
          <p:nvSpPr>
            <p:cNvPr id="60" name="等腰三角形 59"/>
            <p:cNvSpPr/>
            <p:nvPr/>
          </p:nvSpPr>
          <p:spPr>
            <a:xfrm rot="18941696">
              <a:off x="2822785" y="2021207"/>
              <a:ext cx="266912" cy="230096"/>
            </a:xfrm>
            <a:prstGeom prst="triangle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 rot="3678182">
              <a:off x="2802171" y="1181956"/>
              <a:ext cx="397226" cy="342435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 rot="9480000">
              <a:off x="3485946" y="2487804"/>
              <a:ext cx="266912" cy="230096"/>
            </a:xfrm>
            <a:prstGeom prst="triangle">
              <a:avLst/>
            </a:prstGeom>
            <a:solidFill>
              <a:srgbClr val="29B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1020767">
              <a:off x="1218249" y="749218"/>
              <a:ext cx="945160" cy="814792"/>
            </a:xfrm>
            <a:prstGeom prst="triangl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C20F"/>
                </a:solidFill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1020767">
              <a:off x="1105528" y="607668"/>
              <a:ext cx="1175902" cy="1013706"/>
            </a:xfrm>
            <a:prstGeom prst="triangle">
              <a:avLst/>
            </a:prstGeom>
            <a:noFill/>
            <a:ln>
              <a:solidFill>
                <a:srgbClr val="FFC2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C20F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18818926">
              <a:off x="912737" y="1383941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 rot="18818926">
              <a:off x="1788997" y="565770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 rot="18818926">
              <a:off x="2041044" y="1708216"/>
              <a:ext cx="114845" cy="114845"/>
            </a:xfrm>
            <a:prstGeom prst="ellipse">
              <a:avLst/>
            </a:prstGeom>
            <a:solidFill>
              <a:srgbClr val="FFC2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 rot="8977127">
              <a:off x="3563479" y="1987179"/>
              <a:ext cx="446708" cy="334617"/>
              <a:chOff x="2822785" y="1265179"/>
              <a:chExt cx="930073" cy="696693"/>
            </a:xfrm>
          </p:grpSpPr>
          <p:sp>
            <p:nvSpPr>
              <p:cNvPr id="69" name="等腰三角形 68"/>
              <p:cNvSpPr/>
              <p:nvPr/>
            </p:nvSpPr>
            <p:spPr>
              <a:xfrm rot="18941696">
                <a:off x="2822785" y="1265179"/>
                <a:ext cx="266912" cy="230096"/>
              </a:xfrm>
              <a:prstGeom prst="triangl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9480000">
                <a:off x="3485946" y="1731776"/>
                <a:ext cx="266912" cy="230096"/>
              </a:xfrm>
              <a:prstGeom prst="triangle">
                <a:avLst/>
              </a:prstGeom>
              <a:solidFill>
                <a:srgbClr val="29B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C20F"/>
                  </a:solidFill>
                </a:endParaRPr>
              </a:p>
            </p:txBody>
          </p:sp>
        </p:grpSp>
      </p:grpSp>
      <p:cxnSp>
        <p:nvCxnSpPr>
          <p:cNvPr id="71" name="Straight Connector 13"/>
          <p:cNvCxnSpPr/>
          <p:nvPr/>
        </p:nvCxnSpPr>
        <p:spPr>
          <a:xfrm flipH="1">
            <a:off x="0" y="4110074"/>
            <a:ext cx="6331945" cy="0"/>
          </a:xfrm>
          <a:prstGeom prst="line">
            <a:avLst/>
          </a:prstGeom>
          <a:ln w="19050" cap="sq">
            <a:solidFill>
              <a:srgbClr val="F47264"/>
            </a:solidFill>
            <a:prstDash val="solid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88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01"/>
          <p:cNvCxnSpPr>
            <a:cxnSpLocks/>
          </p:cNvCxnSpPr>
          <p:nvPr/>
        </p:nvCxnSpPr>
        <p:spPr>
          <a:xfrm flipH="1">
            <a:off x="4398449" y="5555378"/>
            <a:ext cx="2693125" cy="0"/>
          </a:xfrm>
          <a:prstGeom prst="line">
            <a:avLst/>
          </a:prstGeom>
          <a:ln w="19050">
            <a:solidFill>
              <a:srgbClr val="29B9A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own Arrow Callout 133"/>
          <p:cNvSpPr/>
          <p:nvPr/>
        </p:nvSpPr>
        <p:spPr>
          <a:xfrm>
            <a:off x="184151" y="1149651"/>
            <a:ext cx="11103427" cy="4290513"/>
          </a:xfrm>
          <a:prstGeom prst="downArrowCallout">
            <a:avLst>
              <a:gd name="adj1" fmla="val 25776"/>
              <a:gd name="adj2" fmla="val 9254"/>
              <a:gd name="adj3" fmla="val 9254"/>
              <a:gd name="adj4" fmla="val 90746"/>
            </a:avLst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ev01"/>
          <p:cNvSpPr>
            <a:spLocks noChangeAspect="1"/>
          </p:cNvSpPr>
          <p:nvPr/>
        </p:nvSpPr>
        <p:spPr>
          <a:xfrm>
            <a:off x="5618581" y="5440164"/>
            <a:ext cx="252860" cy="252860"/>
          </a:xfrm>
          <a:prstGeom prst="ellipse">
            <a:avLst/>
          </a:prstGeom>
          <a:solidFill>
            <a:schemeClr val="bg1"/>
          </a:solidFill>
          <a:ln w="57150">
            <a:solidFill>
              <a:srgbClr val="29B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4" name="Sev01"/>
          <p:cNvSpPr>
            <a:spLocks noChangeAspect="1"/>
          </p:cNvSpPr>
          <p:nvPr/>
        </p:nvSpPr>
        <p:spPr>
          <a:xfrm>
            <a:off x="5273863" y="5806919"/>
            <a:ext cx="924004" cy="924002"/>
          </a:xfrm>
          <a:prstGeom prst="ellipse">
            <a:avLst/>
          </a:prstGeom>
          <a:noFill/>
          <a:ln w="57150">
            <a:solidFill>
              <a:srgbClr val="84C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0" y="587118"/>
            <a:ext cx="2932112" cy="520091"/>
            <a:chOff x="-12700" y="587118"/>
            <a:chExt cx="2932112" cy="520091"/>
          </a:xfrm>
        </p:grpSpPr>
        <p:sp>
          <p:nvSpPr>
            <p:cNvPr id="35" name="文本框 34"/>
            <p:cNvSpPr txBox="1"/>
            <p:nvPr/>
          </p:nvSpPr>
          <p:spPr>
            <a:xfrm>
              <a:off x="867568" y="600941"/>
              <a:ext cx="2051844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数据库设计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Freeform 62"/>
          <p:cNvSpPr>
            <a:spLocks noEditPoints="1"/>
          </p:cNvSpPr>
          <p:nvPr/>
        </p:nvSpPr>
        <p:spPr bwMode="auto">
          <a:xfrm>
            <a:off x="5437176" y="6002217"/>
            <a:ext cx="598296" cy="533405"/>
          </a:xfrm>
          <a:custGeom>
            <a:avLst/>
            <a:gdLst>
              <a:gd name="T0" fmla="*/ 384 w 387"/>
              <a:gd name="T1" fmla="*/ 320 h 345"/>
              <a:gd name="T2" fmla="*/ 347 w 387"/>
              <a:gd name="T3" fmla="*/ 241 h 345"/>
              <a:gd name="T4" fmla="*/ 326 w 387"/>
              <a:gd name="T5" fmla="*/ 226 h 345"/>
              <a:gd name="T6" fmla="*/ 284 w 387"/>
              <a:gd name="T7" fmla="*/ 226 h 345"/>
              <a:gd name="T8" fmla="*/ 284 w 387"/>
              <a:gd name="T9" fmla="*/ 214 h 345"/>
              <a:gd name="T10" fmla="*/ 319 w 387"/>
              <a:gd name="T11" fmla="*/ 214 h 345"/>
              <a:gd name="T12" fmla="*/ 345 w 387"/>
              <a:gd name="T13" fmla="*/ 187 h 345"/>
              <a:gd name="T14" fmla="*/ 345 w 387"/>
              <a:gd name="T15" fmla="*/ 27 h 345"/>
              <a:gd name="T16" fmla="*/ 319 w 387"/>
              <a:gd name="T17" fmla="*/ 0 h 345"/>
              <a:gd name="T18" fmla="*/ 68 w 387"/>
              <a:gd name="T19" fmla="*/ 0 h 345"/>
              <a:gd name="T20" fmla="*/ 42 w 387"/>
              <a:gd name="T21" fmla="*/ 27 h 345"/>
              <a:gd name="T22" fmla="*/ 42 w 387"/>
              <a:gd name="T23" fmla="*/ 187 h 345"/>
              <a:gd name="T24" fmla="*/ 68 w 387"/>
              <a:gd name="T25" fmla="*/ 214 h 345"/>
              <a:gd name="T26" fmla="*/ 102 w 387"/>
              <a:gd name="T27" fmla="*/ 214 h 345"/>
              <a:gd name="T28" fmla="*/ 102 w 387"/>
              <a:gd name="T29" fmla="*/ 226 h 345"/>
              <a:gd name="T30" fmla="*/ 60 w 387"/>
              <a:gd name="T31" fmla="*/ 226 h 345"/>
              <a:gd name="T32" fmla="*/ 39 w 387"/>
              <a:gd name="T33" fmla="*/ 241 h 345"/>
              <a:gd name="T34" fmla="*/ 3 w 387"/>
              <a:gd name="T35" fmla="*/ 320 h 345"/>
              <a:gd name="T36" fmla="*/ 3 w 387"/>
              <a:gd name="T37" fmla="*/ 338 h 345"/>
              <a:gd name="T38" fmla="*/ 16 w 387"/>
              <a:gd name="T39" fmla="*/ 345 h 345"/>
              <a:gd name="T40" fmla="*/ 116 w 387"/>
              <a:gd name="T41" fmla="*/ 345 h 345"/>
              <a:gd name="T42" fmla="*/ 116 w 387"/>
              <a:gd name="T43" fmla="*/ 345 h 345"/>
              <a:gd name="T44" fmla="*/ 193 w 387"/>
              <a:gd name="T45" fmla="*/ 345 h 345"/>
              <a:gd name="T46" fmla="*/ 270 w 387"/>
              <a:gd name="T47" fmla="*/ 345 h 345"/>
              <a:gd name="T48" fmla="*/ 271 w 387"/>
              <a:gd name="T49" fmla="*/ 345 h 345"/>
              <a:gd name="T50" fmla="*/ 370 w 387"/>
              <a:gd name="T51" fmla="*/ 345 h 345"/>
              <a:gd name="T52" fmla="*/ 384 w 387"/>
              <a:gd name="T53" fmla="*/ 338 h 345"/>
              <a:gd name="T54" fmla="*/ 384 w 387"/>
              <a:gd name="T55" fmla="*/ 320 h 345"/>
              <a:gd name="T56" fmla="*/ 64 w 387"/>
              <a:gd name="T57" fmla="*/ 187 h 345"/>
              <a:gd name="T58" fmla="*/ 64 w 387"/>
              <a:gd name="T59" fmla="*/ 27 h 345"/>
              <a:gd name="T60" fmla="*/ 68 w 387"/>
              <a:gd name="T61" fmla="*/ 23 h 345"/>
              <a:gd name="T62" fmla="*/ 319 w 387"/>
              <a:gd name="T63" fmla="*/ 23 h 345"/>
              <a:gd name="T64" fmla="*/ 323 w 387"/>
              <a:gd name="T65" fmla="*/ 27 h 345"/>
              <a:gd name="T66" fmla="*/ 323 w 387"/>
              <a:gd name="T67" fmla="*/ 187 h 345"/>
              <a:gd name="T68" fmla="*/ 319 w 387"/>
              <a:gd name="T69" fmla="*/ 191 h 345"/>
              <a:gd name="T70" fmla="*/ 68 w 387"/>
              <a:gd name="T71" fmla="*/ 191 h 345"/>
              <a:gd name="T72" fmla="*/ 64 w 387"/>
              <a:gd name="T73" fmla="*/ 187 h 345"/>
              <a:gd name="T74" fmla="*/ 256 w 387"/>
              <a:gd name="T75" fmla="*/ 316 h 345"/>
              <a:gd name="T76" fmla="*/ 252 w 387"/>
              <a:gd name="T77" fmla="*/ 318 h 345"/>
              <a:gd name="T78" fmla="*/ 222 w 387"/>
              <a:gd name="T79" fmla="*/ 319 h 345"/>
              <a:gd name="T80" fmla="*/ 210 w 387"/>
              <a:gd name="T81" fmla="*/ 319 h 345"/>
              <a:gd name="T82" fmla="*/ 176 w 387"/>
              <a:gd name="T83" fmla="*/ 319 h 345"/>
              <a:gd name="T84" fmla="*/ 164 w 387"/>
              <a:gd name="T85" fmla="*/ 319 h 345"/>
              <a:gd name="T86" fmla="*/ 135 w 387"/>
              <a:gd name="T87" fmla="*/ 318 h 345"/>
              <a:gd name="T88" fmla="*/ 130 w 387"/>
              <a:gd name="T89" fmla="*/ 316 h 345"/>
              <a:gd name="T90" fmla="*/ 129 w 387"/>
              <a:gd name="T91" fmla="*/ 311 h 345"/>
              <a:gd name="T92" fmla="*/ 134 w 387"/>
              <a:gd name="T93" fmla="*/ 288 h 345"/>
              <a:gd name="T94" fmla="*/ 140 w 387"/>
              <a:gd name="T95" fmla="*/ 283 h 345"/>
              <a:gd name="T96" fmla="*/ 168 w 387"/>
              <a:gd name="T97" fmla="*/ 283 h 345"/>
              <a:gd name="T98" fmla="*/ 218 w 387"/>
              <a:gd name="T99" fmla="*/ 283 h 345"/>
              <a:gd name="T100" fmla="*/ 247 w 387"/>
              <a:gd name="T101" fmla="*/ 283 h 345"/>
              <a:gd name="T102" fmla="*/ 252 w 387"/>
              <a:gd name="T103" fmla="*/ 288 h 345"/>
              <a:gd name="T104" fmla="*/ 257 w 387"/>
              <a:gd name="T105" fmla="*/ 311 h 345"/>
              <a:gd name="T106" fmla="*/ 256 w 387"/>
              <a:gd name="T107" fmla="*/ 316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87" h="345">
                <a:moveTo>
                  <a:pt x="384" y="320"/>
                </a:moveTo>
                <a:cubicBezTo>
                  <a:pt x="347" y="241"/>
                  <a:pt x="347" y="241"/>
                  <a:pt x="347" y="241"/>
                </a:cubicBezTo>
                <a:cubicBezTo>
                  <a:pt x="343" y="232"/>
                  <a:pt x="334" y="226"/>
                  <a:pt x="326" y="226"/>
                </a:cubicBezTo>
                <a:cubicBezTo>
                  <a:pt x="284" y="226"/>
                  <a:pt x="284" y="226"/>
                  <a:pt x="284" y="226"/>
                </a:cubicBezTo>
                <a:cubicBezTo>
                  <a:pt x="284" y="214"/>
                  <a:pt x="284" y="214"/>
                  <a:pt x="284" y="214"/>
                </a:cubicBezTo>
                <a:cubicBezTo>
                  <a:pt x="319" y="214"/>
                  <a:pt x="319" y="214"/>
                  <a:pt x="319" y="214"/>
                </a:cubicBezTo>
                <a:cubicBezTo>
                  <a:pt x="333" y="214"/>
                  <a:pt x="345" y="202"/>
                  <a:pt x="345" y="187"/>
                </a:cubicBezTo>
                <a:cubicBezTo>
                  <a:pt x="345" y="27"/>
                  <a:pt x="345" y="27"/>
                  <a:pt x="345" y="27"/>
                </a:cubicBezTo>
                <a:cubicBezTo>
                  <a:pt x="345" y="12"/>
                  <a:pt x="333" y="0"/>
                  <a:pt x="319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53" y="0"/>
                  <a:pt x="42" y="12"/>
                  <a:pt x="42" y="27"/>
                </a:cubicBezTo>
                <a:cubicBezTo>
                  <a:pt x="42" y="187"/>
                  <a:pt x="42" y="187"/>
                  <a:pt x="42" y="187"/>
                </a:cubicBezTo>
                <a:cubicBezTo>
                  <a:pt x="42" y="202"/>
                  <a:pt x="53" y="214"/>
                  <a:pt x="68" y="214"/>
                </a:cubicBezTo>
                <a:cubicBezTo>
                  <a:pt x="102" y="214"/>
                  <a:pt x="102" y="214"/>
                  <a:pt x="102" y="214"/>
                </a:cubicBezTo>
                <a:cubicBezTo>
                  <a:pt x="102" y="226"/>
                  <a:pt x="102" y="226"/>
                  <a:pt x="102" y="226"/>
                </a:cubicBezTo>
                <a:cubicBezTo>
                  <a:pt x="60" y="226"/>
                  <a:pt x="60" y="226"/>
                  <a:pt x="60" y="226"/>
                </a:cubicBezTo>
                <a:cubicBezTo>
                  <a:pt x="52" y="226"/>
                  <a:pt x="43" y="232"/>
                  <a:pt x="39" y="241"/>
                </a:cubicBezTo>
                <a:cubicBezTo>
                  <a:pt x="3" y="320"/>
                  <a:pt x="3" y="320"/>
                  <a:pt x="3" y="320"/>
                </a:cubicBezTo>
                <a:cubicBezTo>
                  <a:pt x="0" y="326"/>
                  <a:pt x="0" y="333"/>
                  <a:pt x="3" y="338"/>
                </a:cubicBezTo>
                <a:cubicBezTo>
                  <a:pt x="6" y="342"/>
                  <a:pt x="10" y="345"/>
                  <a:pt x="16" y="345"/>
                </a:cubicBezTo>
                <a:cubicBezTo>
                  <a:pt x="116" y="345"/>
                  <a:pt x="116" y="345"/>
                  <a:pt x="116" y="345"/>
                </a:cubicBezTo>
                <a:cubicBezTo>
                  <a:pt x="116" y="345"/>
                  <a:pt x="116" y="345"/>
                  <a:pt x="116" y="345"/>
                </a:cubicBezTo>
                <a:cubicBezTo>
                  <a:pt x="193" y="345"/>
                  <a:pt x="193" y="345"/>
                  <a:pt x="193" y="345"/>
                </a:cubicBezTo>
                <a:cubicBezTo>
                  <a:pt x="270" y="345"/>
                  <a:pt x="270" y="345"/>
                  <a:pt x="270" y="345"/>
                </a:cubicBezTo>
                <a:cubicBezTo>
                  <a:pt x="270" y="345"/>
                  <a:pt x="271" y="345"/>
                  <a:pt x="271" y="345"/>
                </a:cubicBezTo>
                <a:cubicBezTo>
                  <a:pt x="370" y="345"/>
                  <a:pt x="370" y="345"/>
                  <a:pt x="370" y="345"/>
                </a:cubicBezTo>
                <a:cubicBezTo>
                  <a:pt x="376" y="345"/>
                  <a:pt x="381" y="342"/>
                  <a:pt x="384" y="338"/>
                </a:cubicBezTo>
                <a:cubicBezTo>
                  <a:pt x="387" y="333"/>
                  <a:pt x="387" y="326"/>
                  <a:pt x="384" y="320"/>
                </a:cubicBezTo>
                <a:close/>
                <a:moveTo>
                  <a:pt x="64" y="187"/>
                </a:moveTo>
                <a:cubicBezTo>
                  <a:pt x="64" y="27"/>
                  <a:pt x="64" y="27"/>
                  <a:pt x="64" y="27"/>
                </a:cubicBezTo>
                <a:cubicBezTo>
                  <a:pt x="64" y="25"/>
                  <a:pt x="65" y="23"/>
                  <a:pt x="68" y="23"/>
                </a:cubicBezTo>
                <a:cubicBezTo>
                  <a:pt x="319" y="23"/>
                  <a:pt x="319" y="23"/>
                  <a:pt x="319" y="23"/>
                </a:cubicBezTo>
                <a:cubicBezTo>
                  <a:pt x="321" y="23"/>
                  <a:pt x="323" y="25"/>
                  <a:pt x="323" y="27"/>
                </a:cubicBezTo>
                <a:cubicBezTo>
                  <a:pt x="323" y="187"/>
                  <a:pt x="323" y="187"/>
                  <a:pt x="323" y="187"/>
                </a:cubicBezTo>
                <a:cubicBezTo>
                  <a:pt x="323" y="189"/>
                  <a:pt x="321" y="191"/>
                  <a:pt x="319" y="191"/>
                </a:cubicBezTo>
                <a:cubicBezTo>
                  <a:pt x="68" y="191"/>
                  <a:pt x="68" y="191"/>
                  <a:pt x="68" y="191"/>
                </a:cubicBezTo>
                <a:cubicBezTo>
                  <a:pt x="65" y="191"/>
                  <a:pt x="64" y="189"/>
                  <a:pt x="64" y="187"/>
                </a:cubicBezTo>
                <a:close/>
                <a:moveTo>
                  <a:pt x="256" y="316"/>
                </a:moveTo>
                <a:cubicBezTo>
                  <a:pt x="255" y="318"/>
                  <a:pt x="254" y="318"/>
                  <a:pt x="252" y="318"/>
                </a:cubicBezTo>
                <a:cubicBezTo>
                  <a:pt x="222" y="319"/>
                  <a:pt x="222" y="319"/>
                  <a:pt x="222" y="319"/>
                </a:cubicBezTo>
                <a:cubicBezTo>
                  <a:pt x="210" y="319"/>
                  <a:pt x="210" y="319"/>
                  <a:pt x="210" y="319"/>
                </a:cubicBezTo>
                <a:cubicBezTo>
                  <a:pt x="176" y="319"/>
                  <a:pt x="176" y="319"/>
                  <a:pt x="176" y="319"/>
                </a:cubicBezTo>
                <a:cubicBezTo>
                  <a:pt x="164" y="319"/>
                  <a:pt x="164" y="319"/>
                  <a:pt x="164" y="319"/>
                </a:cubicBezTo>
                <a:cubicBezTo>
                  <a:pt x="135" y="318"/>
                  <a:pt x="135" y="318"/>
                  <a:pt x="135" y="318"/>
                </a:cubicBezTo>
                <a:cubicBezTo>
                  <a:pt x="133" y="318"/>
                  <a:pt x="131" y="318"/>
                  <a:pt x="130" y="316"/>
                </a:cubicBezTo>
                <a:cubicBezTo>
                  <a:pt x="129" y="315"/>
                  <a:pt x="129" y="313"/>
                  <a:pt x="129" y="311"/>
                </a:cubicBezTo>
                <a:cubicBezTo>
                  <a:pt x="134" y="288"/>
                  <a:pt x="134" y="288"/>
                  <a:pt x="134" y="288"/>
                </a:cubicBezTo>
                <a:cubicBezTo>
                  <a:pt x="135" y="285"/>
                  <a:pt x="137" y="283"/>
                  <a:pt x="140" y="283"/>
                </a:cubicBezTo>
                <a:cubicBezTo>
                  <a:pt x="168" y="283"/>
                  <a:pt x="168" y="283"/>
                  <a:pt x="168" y="283"/>
                </a:cubicBezTo>
                <a:cubicBezTo>
                  <a:pt x="218" y="283"/>
                  <a:pt x="218" y="283"/>
                  <a:pt x="218" y="283"/>
                </a:cubicBezTo>
                <a:cubicBezTo>
                  <a:pt x="247" y="283"/>
                  <a:pt x="247" y="283"/>
                  <a:pt x="247" y="283"/>
                </a:cubicBezTo>
                <a:cubicBezTo>
                  <a:pt x="249" y="283"/>
                  <a:pt x="251" y="285"/>
                  <a:pt x="252" y="288"/>
                </a:cubicBezTo>
                <a:cubicBezTo>
                  <a:pt x="257" y="311"/>
                  <a:pt x="257" y="311"/>
                  <a:pt x="257" y="311"/>
                </a:cubicBezTo>
                <a:cubicBezTo>
                  <a:pt x="258" y="313"/>
                  <a:pt x="257" y="315"/>
                  <a:pt x="256" y="3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462377" y="1402511"/>
            <a:ext cx="9622971" cy="3599737"/>
            <a:chOff x="-3388448" y="3503179"/>
            <a:chExt cx="9622971" cy="3599737"/>
          </a:xfrm>
        </p:grpSpPr>
        <p:sp>
          <p:nvSpPr>
            <p:cNvPr id="54" name="文本框 53"/>
            <p:cNvSpPr txBox="1"/>
            <p:nvPr/>
          </p:nvSpPr>
          <p:spPr>
            <a:xfrm>
              <a:off x="-1078499" y="3503179"/>
              <a:ext cx="59453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String DATABASE_NAME="</a:t>
              </a:r>
              <a:r>
                <a:rPr lang="en-US" altLang="zh-CN" sz="2000" b="1" i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funddb.db</a:t>
              </a:r>
              <a:r>
                <a:rPr lang="en-US" altLang="zh-CN" sz="2000" b="1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";</a:t>
              </a:r>
              <a:endParaRPr lang="zh-CN" altLang="en-US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-3388448" y="3840869"/>
              <a:ext cx="9622971" cy="3262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db.execSQL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("create table if not exists </a:t>
              </a: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funddb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(" +</a:t>
              </a:r>
            </a:p>
            <a:p>
              <a:pPr algn="just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"id integer primary key autoincrement," +       //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主键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"money text not null," +                         //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金额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"</a:t>
              </a: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moneytype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text not null,"+                            //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收入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支出：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income/outcome</a:t>
              </a:r>
            </a:p>
            <a:p>
              <a:pPr algn="just"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"</a:t>
              </a: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paytype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text not null," +                          //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消费、收入类别：例如住房、娱乐、医疗等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"</a:t>
              </a: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payway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text not null,"+                            //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付款方式：现金、银行卡、微信等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"comments text not null," +                     //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备注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"</a:t>
              </a: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nydate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text not null,"+                        //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年月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"date text not null" +                          //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    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")" );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6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4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01"/>
          <p:cNvCxnSpPr>
            <a:cxnSpLocks/>
          </p:cNvCxnSpPr>
          <p:nvPr/>
        </p:nvCxnSpPr>
        <p:spPr>
          <a:xfrm flipH="1">
            <a:off x="4398449" y="5555378"/>
            <a:ext cx="2693125" cy="0"/>
          </a:xfrm>
          <a:prstGeom prst="line">
            <a:avLst/>
          </a:prstGeom>
          <a:ln w="19050">
            <a:solidFill>
              <a:srgbClr val="29B9A6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own Arrow Callout 133"/>
          <p:cNvSpPr/>
          <p:nvPr/>
        </p:nvSpPr>
        <p:spPr>
          <a:xfrm>
            <a:off x="184151" y="1149651"/>
            <a:ext cx="11103427" cy="4290513"/>
          </a:xfrm>
          <a:prstGeom prst="downArrowCallout">
            <a:avLst>
              <a:gd name="adj1" fmla="val 25776"/>
              <a:gd name="adj2" fmla="val 9254"/>
              <a:gd name="adj3" fmla="val 9254"/>
              <a:gd name="adj4" fmla="val 90746"/>
            </a:avLst>
          </a:prstGeom>
          <a:solidFill>
            <a:srgbClr val="29B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ev01"/>
          <p:cNvSpPr>
            <a:spLocks noChangeAspect="1"/>
          </p:cNvSpPr>
          <p:nvPr/>
        </p:nvSpPr>
        <p:spPr>
          <a:xfrm>
            <a:off x="5618581" y="5440164"/>
            <a:ext cx="252860" cy="252860"/>
          </a:xfrm>
          <a:prstGeom prst="ellipse">
            <a:avLst/>
          </a:prstGeom>
          <a:solidFill>
            <a:schemeClr val="bg1"/>
          </a:solidFill>
          <a:ln w="57150">
            <a:solidFill>
              <a:srgbClr val="29B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24" name="Sev01"/>
          <p:cNvSpPr>
            <a:spLocks noChangeAspect="1"/>
          </p:cNvSpPr>
          <p:nvPr/>
        </p:nvSpPr>
        <p:spPr>
          <a:xfrm>
            <a:off x="5273863" y="5806919"/>
            <a:ext cx="924004" cy="924002"/>
          </a:xfrm>
          <a:prstGeom prst="ellipse">
            <a:avLst/>
          </a:prstGeom>
          <a:noFill/>
          <a:ln w="57150">
            <a:solidFill>
              <a:srgbClr val="84C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FontAwesome" pitchFamily="2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0" y="587118"/>
            <a:ext cx="6520569" cy="520091"/>
            <a:chOff x="-12700" y="587118"/>
            <a:chExt cx="6520569" cy="520091"/>
          </a:xfrm>
        </p:grpSpPr>
        <p:sp>
          <p:nvSpPr>
            <p:cNvPr id="35" name="文本框 34"/>
            <p:cNvSpPr txBox="1"/>
            <p:nvPr/>
          </p:nvSpPr>
          <p:spPr>
            <a:xfrm>
              <a:off x="380999" y="599601"/>
              <a:ext cx="6126870" cy="492443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 sz="5400" b="1" baseline="0">
                  <a:solidFill>
                    <a:srgbClr val="F8D35E"/>
                  </a:solidFill>
                </a:defRPr>
              </a:lvl1pPr>
              <a:lvl2pPr indent="0">
                <a:buNone/>
                <a:defRPr sz="1200"/>
              </a:lvl2pPr>
              <a:lvl3pPr indent="0">
                <a:buNone/>
                <a:defRPr sz="1000"/>
              </a:lvl3pPr>
              <a:lvl4pPr indent="0">
                <a:buNone/>
                <a:defRPr sz="900"/>
              </a:lvl4pPr>
              <a:lvl5pPr indent="0">
                <a:buNone/>
                <a:defRPr sz="900"/>
              </a:lvl5pPr>
              <a:lvl6pPr indent="0">
                <a:buNone/>
                <a:defRPr sz="900"/>
              </a:lvl6pPr>
              <a:lvl7pPr indent="0">
                <a:buNone/>
                <a:defRPr sz="900"/>
              </a:lvl7pPr>
              <a:lvl8pPr indent="0">
                <a:buNone/>
                <a:defRPr sz="900"/>
              </a:lvl8pPr>
              <a:lvl9pPr indent="0">
                <a:buNone/>
                <a:defRPr sz="900"/>
              </a:lvl9pPr>
            </a:lstStyle>
            <a:p>
              <a:r>
                <a:rPr lang="zh-CN" altLang="en-US" sz="32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数据库服务封装：</a:t>
              </a:r>
              <a:r>
                <a:rPr lang="en-US" altLang="zh-CN" sz="3200" b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DBServiceUtils</a:t>
              </a:r>
              <a:endParaRPr lang="zh-CN" altLang="en-US" sz="32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-12700" y="587118"/>
              <a:ext cx="393700" cy="520091"/>
            </a:xfrm>
            <a:prstGeom prst="rect">
              <a:avLst/>
            </a:prstGeom>
            <a:solidFill>
              <a:srgbClr val="84C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Freeform 62"/>
          <p:cNvSpPr>
            <a:spLocks noEditPoints="1"/>
          </p:cNvSpPr>
          <p:nvPr/>
        </p:nvSpPr>
        <p:spPr bwMode="auto">
          <a:xfrm>
            <a:off x="5437176" y="6002217"/>
            <a:ext cx="598296" cy="533405"/>
          </a:xfrm>
          <a:custGeom>
            <a:avLst/>
            <a:gdLst>
              <a:gd name="T0" fmla="*/ 384 w 387"/>
              <a:gd name="T1" fmla="*/ 320 h 345"/>
              <a:gd name="T2" fmla="*/ 347 w 387"/>
              <a:gd name="T3" fmla="*/ 241 h 345"/>
              <a:gd name="T4" fmla="*/ 326 w 387"/>
              <a:gd name="T5" fmla="*/ 226 h 345"/>
              <a:gd name="T6" fmla="*/ 284 w 387"/>
              <a:gd name="T7" fmla="*/ 226 h 345"/>
              <a:gd name="T8" fmla="*/ 284 w 387"/>
              <a:gd name="T9" fmla="*/ 214 h 345"/>
              <a:gd name="T10" fmla="*/ 319 w 387"/>
              <a:gd name="T11" fmla="*/ 214 h 345"/>
              <a:gd name="T12" fmla="*/ 345 w 387"/>
              <a:gd name="T13" fmla="*/ 187 h 345"/>
              <a:gd name="T14" fmla="*/ 345 w 387"/>
              <a:gd name="T15" fmla="*/ 27 h 345"/>
              <a:gd name="T16" fmla="*/ 319 w 387"/>
              <a:gd name="T17" fmla="*/ 0 h 345"/>
              <a:gd name="T18" fmla="*/ 68 w 387"/>
              <a:gd name="T19" fmla="*/ 0 h 345"/>
              <a:gd name="T20" fmla="*/ 42 w 387"/>
              <a:gd name="T21" fmla="*/ 27 h 345"/>
              <a:gd name="T22" fmla="*/ 42 w 387"/>
              <a:gd name="T23" fmla="*/ 187 h 345"/>
              <a:gd name="T24" fmla="*/ 68 w 387"/>
              <a:gd name="T25" fmla="*/ 214 h 345"/>
              <a:gd name="T26" fmla="*/ 102 w 387"/>
              <a:gd name="T27" fmla="*/ 214 h 345"/>
              <a:gd name="T28" fmla="*/ 102 w 387"/>
              <a:gd name="T29" fmla="*/ 226 h 345"/>
              <a:gd name="T30" fmla="*/ 60 w 387"/>
              <a:gd name="T31" fmla="*/ 226 h 345"/>
              <a:gd name="T32" fmla="*/ 39 w 387"/>
              <a:gd name="T33" fmla="*/ 241 h 345"/>
              <a:gd name="T34" fmla="*/ 3 w 387"/>
              <a:gd name="T35" fmla="*/ 320 h 345"/>
              <a:gd name="T36" fmla="*/ 3 w 387"/>
              <a:gd name="T37" fmla="*/ 338 h 345"/>
              <a:gd name="T38" fmla="*/ 16 w 387"/>
              <a:gd name="T39" fmla="*/ 345 h 345"/>
              <a:gd name="T40" fmla="*/ 116 w 387"/>
              <a:gd name="T41" fmla="*/ 345 h 345"/>
              <a:gd name="T42" fmla="*/ 116 w 387"/>
              <a:gd name="T43" fmla="*/ 345 h 345"/>
              <a:gd name="T44" fmla="*/ 193 w 387"/>
              <a:gd name="T45" fmla="*/ 345 h 345"/>
              <a:gd name="T46" fmla="*/ 270 w 387"/>
              <a:gd name="T47" fmla="*/ 345 h 345"/>
              <a:gd name="T48" fmla="*/ 271 w 387"/>
              <a:gd name="T49" fmla="*/ 345 h 345"/>
              <a:gd name="T50" fmla="*/ 370 w 387"/>
              <a:gd name="T51" fmla="*/ 345 h 345"/>
              <a:gd name="T52" fmla="*/ 384 w 387"/>
              <a:gd name="T53" fmla="*/ 338 h 345"/>
              <a:gd name="T54" fmla="*/ 384 w 387"/>
              <a:gd name="T55" fmla="*/ 320 h 345"/>
              <a:gd name="T56" fmla="*/ 64 w 387"/>
              <a:gd name="T57" fmla="*/ 187 h 345"/>
              <a:gd name="T58" fmla="*/ 64 w 387"/>
              <a:gd name="T59" fmla="*/ 27 h 345"/>
              <a:gd name="T60" fmla="*/ 68 w 387"/>
              <a:gd name="T61" fmla="*/ 23 h 345"/>
              <a:gd name="T62" fmla="*/ 319 w 387"/>
              <a:gd name="T63" fmla="*/ 23 h 345"/>
              <a:gd name="T64" fmla="*/ 323 w 387"/>
              <a:gd name="T65" fmla="*/ 27 h 345"/>
              <a:gd name="T66" fmla="*/ 323 w 387"/>
              <a:gd name="T67" fmla="*/ 187 h 345"/>
              <a:gd name="T68" fmla="*/ 319 w 387"/>
              <a:gd name="T69" fmla="*/ 191 h 345"/>
              <a:gd name="T70" fmla="*/ 68 w 387"/>
              <a:gd name="T71" fmla="*/ 191 h 345"/>
              <a:gd name="T72" fmla="*/ 64 w 387"/>
              <a:gd name="T73" fmla="*/ 187 h 345"/>
              <a:gd name="T74" fmla="*/ 256 w 387"/>
              <a:gd name="T75" fmla="*/ 316 h 345"/>
              <a:gd name="T76" fmla="*/ 252 w 387"/>
              <a:gd name="T77" fmla="*/ 318 h 345"/>
              <a:gd name="T78" fmla="*/ 222 w 387"/>
              <a:gd name="T79" fmla="*/ 319 h 345"/>
              <a:gd name="T80" fmla="*/ 210 w 387"/>
              <a:gd name="T81" fmla="*/ 319 h 345"/>
              <a:gd name="T82" fmla="*/ 176 w 387"/>
              <a:gd name="T83" fmla="*/ 319 h 345"/>
              <a:gd name="T84" fmla="*/ 164 w 387"/>
              <a:gd name="T85" fmla="*/ 319 h 345"/>
              <a:gd name="T86" fmla="*/ 135 w 387"/>
              <a:gd name="T87" fmla="*/ 318 h 345"/>
              <a:gd name="T88" fmla="*/ 130 w 387"/>
              <a:gd name="T89" fmla="*/ 316 h 345"/>
              <a:gd name="T90" fmla="*/ 129 w 387"/>
              <a:gd name="T91" fmla="*/ 311 h 345"/>
              <a:gd name="T92" fmla="*/ 134 w 387"/>
              <a:gd name="T93" fmla="*/ 288 h 345"/>
              <a:gd name="T94" fmla="*/ 140 w 387"/>
              <a:gd name="T95" fmla="*/ 283 h 345"/>
              <a:gd name="T96" fmla="*/ 168 w 387"/>
              <a:gd name="T97" fmla="*/ 283 h 345"/>
              <a:gd name="T98" fmla="*/ 218 w 387"/>
              <a:gd name="T99" fmla="*/ 283 h 345"/>
              <a:gd name="T100" fmla="*/ 247 w 387"/>
              <a:gd name="T101" fmla="*/ 283 h 345"/>
              <a:gd name="T102" fmla="*/ 252 w 387"/>
              <a:gd name="T103" fmla="*/ 288 h 345"/>
              <a:gd name="T104" fmla="*/ 257 w 387"/>
              <a:gd name="T105" fmla="*/ 311 h 345"/>
              <a:gd name="T106" fmla="*/ 256 w 387"/>
              <a:gd name="T107" fmla="*/ 316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87" h="345">
                <a:moveTo>
                  <a:pt x="384" y="320"/>
                </a:moveTo>
                <a:cubicBezTo>
                  <a:pt x="347" y="241"/>
                  <a:pt x="347" y="241"/>
                  <a:pt x="347" y="241"/>
                </a:cubicBezTo>
                <a:cubicBezTo>
                  <a:pt x="343" y="232"/>
                  <a:pt x="334" y="226"/>
                  <a:pt x="326" y="226"/>
                </a:cubicBezTo>
                <a:cubicBezTo>
                  <a:pt x="284" y="226"/>
                  <a:pt x="284" y="226"/>
                  <a:pt x="284" y="226"/>
                </a:cubicBezTo>
                <a:cubicBezTo>
                  <a:pt x="284" y="214"/>
                  <a:pt x="284" y="214"/>
                  <a:pt x="284" y="214"/>
                </a:cubicBezTo>
                <a:cubicBezTo>
                  <a:pt x="319" y="214"/>
                  <a:pt x="319" y="214"/>
                  <a:pt x="319" y="214"/>
                </a:cubicBezTo>
                <a:cubicBezTo>
                  <a:pt x="333" y="214"/>
                  <a:pt x="345" y="202"/>
                  <a:pt x="345" y="187"/>
                </a:cubicBezTo>
                <a:cubicBezTo>
                  <a:pt x="345" y="27"/>
                  <a:pt x="345" y="27"/>
                  <a:pt x="345" y="27"/>
                </a:cubicBezTo>
                <a:cubicBezTo>
                  <a:pt x="345" y="12"/>
                  <a:pt x="333" y="0"/>
                  <a:pt x="319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53" y="0"/>
                  <a:pt x="42" y="12"/>
                  <a:pt x="42" y="27"/>
                </a:cubicBezTo>
                <a:cubicBezTo>
                  <a:pt x="42" y="187"/>
                  <a:pt x="42" y="187"/>
                  <a:pt x="42" y="187"/>
                </a:cubicBezTo>
                <a:cubicBezTo>
                  <a:pt x="42" y="202"/>
                  <a:pt x="53" y="214"/>
                  <a:pt x="68" y="214"/>
                </a:cubicBezTo>
                <a:cubicBezTo>
                  <a:pt x="102" y="214"/>
                  <a:pt x="102" y="214"/>
                  <a:pt x="102" y="214"/>
                </a:cubicBezTo>
                <a:cubicBezTo>
                  <a:pt x="102" y="226"/>
                  <a:pt x="102" y="226"/>
                  <a:pt x="102" y="226"/>
                </a:cubicBezTo>
                <a:cubicBezTo>
                  <a:pt x="60" y="226"/>
                  <a:pt x="60" y="226"/>
                  <a:pt x="60" y="226"/>
                </a:cubicBezTo>
                <a:cubicBezTo>
                  <a:pt x="52" y="226"/>
                  <a:pt x="43" y="232"/>
                  <a:pt x="39" y="241"/>
                </a:cubicBezTo>
                <a:cubicBezTo>
                  <a:pt x="3" y="320"/>
                  <a:pt x="3" y="320"/>
                  <a:pt x="3" y="320"/>
                </a:cubicBezTo>
                <a:cubicBezTo>
                  <a:pt x="0" y="326"/>
                  <a:pt x="0" y="333"/>
                  <a:pt x="3" y="338"/>
                </a:cubicBezTo>
                <a:cubicBezTo>
                  <a:pt x="6" y="342"/>
                  <a:pt x="10" y="345"/>
                  <a:pt x="16" y="345"/>
                </a:cubicBezTo>
                <a:cubicBezTo>
                  <a:pt x="116" y="345"/>
                  <a:pt x="116" y="345"/>
                  <a:pt x="116" y="345"/>
                </a:cubicBezTo>
                <a:cubicBezTo>
                  <a:pt x="116" y="345"/>
                  <a:pt x="116" y="345"/>
                  <a:pt x="116" y="345"/>
                </a:cubicBezTo>
                <a:cubicBezTo>
                  <a:pt x="193" y="345"/>
                  <a:pt x="193" y="345"/>
                  <a:pt x="193" y="345"/>
                </a:cubicBezTo>
                <a:cubicBezTo>
                  <a:pt x="270" y="345"/>
                  <a:pt x="270" y="345"/>
                  <a:pt x="270" y="345"/>
                </a:cubicBezTo>
                <a:cubicBezTo>
                  <a:pt x="270" y="345"/>
                  <a:pt x="271" y="345"/>
                  <a:pt x="271" y="345"/>
                </a:cubicBezTo>
                <a:cubicBezTo>
                  <a:pt x="370" y="345"/>
                  <a:pt x="370" y="345"/>
                  <a:pt x="370" y="345"/>
                </a:cubicBezTo>
                <a:cubicBezTo>
                  <a:pt x="376" y="345"/>
                  <a:pt x="381" y="342"/>
                  <a:pt x="384" y="338"/>
                </a:cubicBezTo>
                <a:cubicBezTo>
                  <a:pt x="387" y="333"/>
                  <a:pt x="387" y="326"/>
                  <a:pt x="384" y="320"/>
                </a:cubicBezTo>
                <a:close/>
                <a:moveTo>
                  <a:pt x="64" y="187"/>
                </a:moveTo>
                <a:cubicBezTo>
                  <a:pt x="64" y="27"/>
                  <a:pt x="64" y="27"/>
                  <a:pt x="64" y="27"/>
                </a:cubicBezTo>
                <a:cubicBezTo>
                  <a:pt x="64" y="25"/>
                  <a:pt x="65" y="23"/>
                  <a:pt x="68" y="23"/>
                </a:cubicBezTo>
                <a:cubicBezTo>
                  <a:pt x="319" y="23"/>
                  <a:pt x="319" y="23"/>
                  <a:pt x="319" y="23"/>
                </a:cubicBezTo>
                <a:cubicBezTo>
                  <a:pt x="321" y="23"/>
                  <a:pt x="323" y="25"/>
                  <a:pt x="323" y="27"/>
                </a:cubicBezTo>
                <a:cubicBezTo>
                  <a:pt x="323" y="187"/>
                  <a:pt x="323" y="187"/>
                  <a:pt x="323" y="187"/>
                </a:cubicBezTo>
                <a:cubicBezTo>
                  <a:pt x="323" y="189"/>
                  <a:pt x="321" y="191"/>
                  <a:pt x="319" y="191"/>
                </a:cubicBezTo>
                <a:cubicBezTo>
                  <a:pt x="68" y="191"/>
                  <a:pt x="68" y="191"/>
                  <a:pt x="68" y="191"/>
                </a:cubicBezTo>
                <a:cubicBezTo>
                  <a:pt x="65" y="191"/>
                  <a:pt x="64" y="189"/>
                  <a:pt x="64" y="187"/>
                </a:cubicBezTo>
                <a:close/>
                <a:moveTo>
                  <a:pt x="256" y="316"/>
                </a:moveTo>
                <a:cubicBezTo>
                  <a:pt x="255" y="318"/>
                  <a:pt x="254" y="318"/>
                  <a:pt x="252" y="318"/>
                </a:cubicBezTo>
                <a:cubicBezTo>
                  <a:pt x="222" y="319"/>
                  <a:pt x="222" y="319"/>
                  <a:pt x="222" y="319"/>
                </a:cubicBezTo>
                <a:cubicBezTo>
                  <a:pt x="210" y="319"/>
                  <a:pt x="210" y="319"/>
                  <a:pt x="210" y="319"/>
                </a:cubicBezTo>
                <a:cubicBezTo>
                  <a:pt x="176" y="319"/>
                  <a:pt x="176" y="319"/>
                  <a:pt x="176" y="319"/>
                </a:cubicBezTo>
                <a:cubicBezTo>
                  <a:pt x="164" y="319"/>
                  <a:pt x="164" y="319"/>
                  <a:pt x="164" y="319"/>
                </a:cubicBezTo>
                <a:cubicBezTo>
                  <a:pt x="135" y="318"/>
                  <a:pt x="135" y="318"/>
                  <a:pt x="135" y="318"/>
                </a:cubicBezTo>
                <a:cubicBezTo>
                  <a:pt x="133" y="318"/>
                  <a:pt x="131" y="318"/>
                  <a:pt x="130" y="316"/>
                </a:cubicBezTo>
                <a:cubicBezTo>
                  <a:pt x="129" y="315"/>
                  <a:pt x="129" y="313"/>
                  <a:pt x="129" y="311"/>
                </a:cubicBezTo>
                <a:cubicBezTo>
                  <a:pt x="134" y="288"/>
                  <a:pt x="134" y="288"/>
                  <a:pt x="134" y="288"/>
                </a:cubicBezTo>
                <a:cubicBezTo>
                  <a:pt x="135" y="285"/>
                  <a:pt x="137" y="283"/>
                  <a:pt x="140" y="283"/>
                </a:cubicBezTo>
                <a:cubicBezTo>
                  <a:pt x="168" y="283"/>
                  <a:pt x="168" y="283"/>
                  <a:pt x="168" y="283"/>
                </a:cubicBezTo>
                <a:cubicBezTo>
                  <a:pt x="218" y="283"/>
                  <a:pt x="218" y="283"/>
                  <a:pt x="218" y="283"/>
                </a:cubicBezTo>
                <a:cubicBezTo>
                  <a:pt x="247" y="283"/>
                  <a:pt x="247" y="283"/>
                  <a:pt x="247" y="283"/>
                </a:cubicBezTo>
                <a:cubicBezTo>
                  <a:pt x="249" y="283"/>
                  <a:pt x="251" y="285"/>
                  <a:pt x="252" y="288"/>
                </a:cubicBezTo>
                <a:cubicBezTo>
                  <a:pt x="257" y="311"/>
                  <a:pt x="257" y="311"/>
                  <a:pt x="257" y="311"/>
                </a:cubicBezTo>
                <a:cubicBezTo>
                  <a:pt x="258" y="313"/>
                  <a:pt x="257" y="315"/>
                  <a:pt x="256" y="3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393699" y="1417835"/>
            <a:ext cx="94460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 void save(</a:t>
            </a:r>
            <a:r>
              <a:rPr lang="en-US" altLang="zh-CN" sz="2000" b="1" i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DataBean</a:t>
            </a:r>
            <a:r>
              <a:rPr lang="en-US" altLang="zh-CN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i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dataBean</a:t>
            </a:r>
            <a:r>
              <a:rPr lang="en-US" altLang="zh-CN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                  //</a:t>
            </a:r>
            <a:r>
              <a:rPr lang="zh-CN" altLang="en-US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</a:t>
            </a:r>
            <a:endParaRPr lang="en-US" altLang="zh-CN" sz="20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 void delete(int id)                                        //</a:t>
            </a:r>
            <a:r>
              <a:rPr lang="zh-CN" altLang="en-US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en-US" altLang="zh-CN" sz="20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 </a:t>
            </a:r>
            <a:r>
              <a:rPr lang="en-US" altLang="zh-CN" sz="2000" b="1" i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DataBean</a:t>
            </a:r>
            <a:r>
              <a:rPr lang="en-US" altLang="zh-CN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search(int id)                               //</a:t>
            </a:r>
            <a:r>
              <a:rPr lang="zh-CN" altLang="en-US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lang="en-US" altLang="zh-CN" sz="2000" b="1" i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endParaRPr lang="en-US" altLang="zh-CN" sz="20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………</a:t>
            </a:r>
          </a:p>
          <a:p>
            <a:endParaRPr lang="en-US" altLang="zh-CN" sz="20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505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24" grpId="0" animBg="1"/>
      <p:bldP spid="23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611</Words>
  <Application>Microsoft Office PowerPoint</Application>
  <PresentationFormat>宽屏</PresentationFormat>
  <Paragraphs>103</Paragraphs>
  <Slides>21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FontAwesome</vt:lpstr>
      <vt:lpstr>华文细黑</vt:lpstr>
      <vt:lpstr>迷你简汉真广标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bilin</dc:creator>
  <cp:lastModifiedBy>. Macree</cp:lastModifiedBy>
  <cp:revision>440</cp:revision>
  <dcterms:created xsi:type="dcterms:W3CDTF">2015-03-19T06:14:36Z</dcterms:created>
  <dcterms:modified xsi:type="dcterms:W3CDTF">2018-12-27T13:43:34Z</dcterms:modified>
</cp:coreProperties>
</file>